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369" r:id="rId5"/>
    <p:sldId id="356" r:id="rId6"/>
    <p:sldId id="352" r:id="rId7"/>
    <p:sldId id="382" r:id="rId8"/>
    <p:sldId id="351" r:id="rId9"/>
    <p:sldId id="349" r:id="rId10"/>
    <p:sldId id="350" r:id="rId11"/>
    <p:sldId id="399" r:id="rId12"/>
    <p:sldId id="386" r:id="rId13"/>
    <p:sldId id="406" r:id="rId14"/>
    <p:sldId id="407" r:id="rId15"/>
    <p:sldId id="368" r:id="rId16"/>
    <p:sldId id="3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haddad, Ammal" initials="EA" lastIdx="1" clrIdx="0">
    <p:extLst>
      <p:ext uri="{19B8F6BF-5375-455C-9EA6-DF929625EA0E}">
        <p15:presenceInfo xmlns:p15="http://schemas.microsoft.com/office/powerpoint/2012/main" userId="Elhaddad, Amm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737"/>
    <a:srgbClr val="8EBD31"/>
    <a:srgbClr val="FFFF66"/>
    <a:srgbClr val="FF33CC"/>
    <a:srgbClr val="CC6600"/>
    <a:srgbClr val="9933FF"/>
    <a:srgbClr val="00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23031-DD58-4655-9790-66EA8796E06C}" v="6" dt="2021-10-20T03:33:18.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Michele" userId="953943b1-888a-44e9-bd00-cf13cd82835b" providerId="ADAL" clId="{4D923031-DD58-4655-9790-66EA8796E06C}"/>
    <pc:docChg chg="custSel delSld modSld">
      <pc:chgData name="Dexter, Michele" userId="953943b1-888a-44e9-bd00-cf13cd82835b" providerId="ADAL" clId="{4D923031-DD58-4655-9790-66EA8796E06C}" dt="2021-10-20T03:28:29.872" v="64" actId="2696"/>
      <pc:docMkLst>
        <pc:docMk/>
      </pc:docMkLst>
      <pc:sldChg chg="addSp delSp modSp mod">
        <pc:chgData name="Dexter, Michele" userId="953943b1-888a-44e9-bd00-cf13cd82835b" providerId="ADAL" clId="{4D923031-DD58-4655-9790-66EA8796E06C}" dt="2021-10-20T03:24:48.053" v="40" actId="1076"/>
        <pc:sldMkLst>
          <pc:docMk/>
          <pc:sldMk cId="3798202266" sldId="356"/>
        </pc:sldMkLst>
        <pc:picChg chg="add mod">
          <ac:chgData name="Dexter, Michele" userId="953943b1-888a-44e9-bd00-cf13cd82835b" providerId="ADAL" clId="{4D923031-DD58-4655-9790-66EA8796E06C}" dt="2021-10-20T03:11:40.695" v="14" actId="1076"/>
          <ac:picMkLst>
            <pc:docMk/>
            <pc:sldMk cId="3798202266" sldId="356"/>
            <ac:picMk id="3" creationId="{86DA5E99-2C4C-4B8C-AFF4-627F64FE7500}"/>
          </ac:picMkLst>
        </pc:picChg>
        <pc:picChg chg="mod">
          <ac:chgData name="Dexter, Michele" userId="953943b1-888a-44e9-bd00-cf13cd82835b" providerId="ADAL" clId="{4D923031-DD58-4655-9790-66EA8796E06C}" dt="2021-10-20T03:12:28.079" v="15" actId="1076"/>
          <ac:picMkLst>
            <pc:docMk/>
            <pc:sldMk cId="3798202266" sldId="356"/>
            <ac:picMk id="4" creationId="{04927CE8-79DC-49C0-927A-2291287138EE}"/>
          </ac:picMkLst>
        </pc:picChg>
        <pc:picChg chg="mod">
          <ac:chgData name="Dexter, Michele" userId="953943b1-888a-44e9-bd00-cf13cd82835b" providerId="ADAL" clId="{4D923031-DD58-4655-9790-66EA8796E06C}" dt="2021-10-20T03:13:10.232" v="19" actId="1076"/>
          <ac:picMkLst>
            <pc:docMk/>
            <pc:sldMk cId="3798202266" sldId="356"/>
            <ac:picMk id="5" creationId="{B3DC71E1-F768-45A3-BB10-BBD97242457B}"/>
          </ac:picMkLst>
        </pc:picChg>
        <pc:picChg chg="add del mod">
          <ac:chgData name="Dexter, Michele" userId="953943b1-888a-44e9-bd00-cf13cd82835b" providerId="ADAL" clId="{4D923031-DD58-4655-9790-66EA8796E06C}" dt="2021-10-20T03:09:06.755" v="10" actId="478"/>
          <ac:picMkLst>
            <pc:docMk/>
            <pc:sldMk cId="3798202266" sldId="356"/>
            <ac:picMk id="7" creationId="{C24BB0AC-DCEA-4CC2-B62A-2E764D7971A7}"/>
          </ac:picMkLst>
        </pc:picChg>
        <pc:picChg chg="mod">
          <ac:chgData name="Dexter, Michele" userId="953943b1-888a-44e9-bd00-cf13cd82835b" providerId="ADAL" clId="{4D923031-DD58-4655-9790-66EA8796E06C}" dt="2021-10-20T03:12:58.178" v="18" actId="1076"/>
          <ac:picMkLst>
            <pc:docMk/>
            <pc:sldMk cId="3798202266" sldId="356"/>
            <ac:picMk id="9" creationId="{369A1DA8-FC17-48A7-A751-0D439BB87DC9}"/>
          </ac:picMkLst>
        </pc:picChg>
        <pc:picChg chg="add mod">
          <ac:chgData name="Dexter, Michele" userId="953943b1-888a-44e9-bd00-cf13cd82835b" providerId="ADAL" clId="{4D923031-DD58-4655-9790-66EA8796E06C}" dt="2021-10-20T03:11:38.112" v="13" actId="1076"/>
          <ac:picMkLst>
            <pc:docMk/>
            <pc:sldMk cId="3798202266" sldId="356"/>
            <ac:picMk id="10" creationId="{C1276BC3-38EB-4621-8321-0527A964F7A9}"/>
          </ac:picMkLst>
        </pc:picChg>
        <pc:picChg chg="mod">
          <ac:chgData name="Dexter, Michele" userId="953943b1-888a-44e9-bd00-cf13cd82835b" providerId="ADAL" clId="{4D923031-DD58-4655-9790-66EA8796E06C}" dt="2021-10-20T03:13:55.073" v="20" actId="1076"/>
          <ac:picMkLst>
            <pc:docMk/>
            <pc:sldMk cId="3798202266" sldId="356"/>
            <ac:picMk id="11" creationId="{0FEDB03B-998C-4571-87EA-991091A595F5}"/>
          </ac:picMkLst>
        </pc:picChg>
        <pc:picChg chg="mod">
          <ac:chgData name="Dexter, Michele" userId="953943b1-888a-44e9-bd00-cf13cd82835b" providerId="ADAL" clId="{4D923031-DD58-4655-9790-66EA8796E06C}" dt="2021-10-20T03:12:45.745" v="17" actId="1076"/>
          <ac:picMkLst>
            <pc:docMk/>
            <pc:sldMk cId="3798202266" sldId="356"/>
            <ac:picMk id="14" creationId="{3379FE97-2729-4E0E-8ADD-6EB2CEA59A21}"/>
          </ac:picMkLst>
        </pc:picChg>
        <pc:picChg chg="mod">
          <ac:chgData name="Dexter, Michele" userId="953943b1-888a-44e9-bd00-cf13cd82835b" providerId="ADAL" clId="{4D923031-DD58-4655-9790-66EA8796E06C}" dt="2021-10-20T03:24:48.053" v="40" actId="1076"/>
          <ac:picMkLst>
            <pc:docMk/>
            <pc:sldMk cId="3798202266" sldId="356"/>
            <ac:picMk id="17" creationId="{71E91A7E-B722-4A1B-AB16-96A75097CB20}"/>
          </ac:picMkLst>
        </pc:picChg>
      </pc:sldChg>
      <pc:sldChg chg="del">
        <pc:chgData name="Dexter, Michele" userId="953943b1-888a-44e9-bd00-cf13cd82835b" providerId="ADAL" clId="{4D923031-DD58-4655-9790-66EA8796E06C}" dt="2021-10-20T03:14:29.953" v="21" actId="2696"/>
        <pc:sldMkLst>
          <pc:docMk/>
          <pc:sldMk cId="989779447" sldId="359"/>
        </pc:sldMkLst>
      </pc:sldChg>
      <pc:sldChg chg="modSp del mod">
        <pc:chgData name="Dexter, Michele" userId="953943b1-888a-44e9-bd00-cf13cd82835b" providerId="ADAL" clId="{4D923031-DD58-4655-9790-66EA8796E06C}" dt="2021-10-20T03:28:29.872" v="64" actId="2696"/>
        <pc:sldMkLst>
          <pc:docMk/>
          <pc:sldMk cId="1934832471" sldId="385"/>
        </pc:sldMkLst>
        <pc:spChg chg="mod">
          <ac:chgData name="Dexter, Michele" userId="953943b1-888a-44e9-bd00-cf13cd82835b" providerId="ADAL" clId="{4D923031-DD58-4655-9790-66EA8796E06C}" dt="2021-10-20T03:22:30.314" v="38" actId="20577"/>
          <ac:spMkLst>
            <pc:docMk/>
            <pc:sldMk cId="1934832471" sldId="385"/>
            <ac:spMk id="8" creationId="{73EF00E7-B9AC-48DF-A96C-963FC3874D93}"/>
          </ac:spMkLst>
        </pc:spChg>
      </pc:sldChg>
      <pc:sldChg chg="addSp modSp mod">
        <pc:chgData name="Dexter, Michele" userId="953943b1-888a-44e9-bd00-cf13cd82835b" providerId="ADAL" clId="{4D923031-DD58-4655-9790-66EA8796E06C}" dt="2021-10-20T03:27:22.903" v="63" actId="1076"/>
        <pc:sldMkLst>
          <pc:docMk/>
          <pc:sldMk cId="2514102785" sldId="389"/>
        </pc:sldMkLst>
        <pc:picChg chg="add mod">
          <ac:chgData name="Dexter, Michele" userId="953943b1-888a-44e9-bd00-cf13cd82835b" providerId="ADAL" clId="{4D923031-DD58-4655-9790-66EA8796E06C}" dt="2021-10-20T03:27:14.759" v="61" actId="1076"/>
          <ac:picMkLst>
            <pc:docMk/>
            <pc:sldMk cId="2514102785" sldId="389"/>
            <ac:picMk id="3" creationId="{28DA28D7-3D49-4C8F-AD37-11FF08380C07}"/>
          </ac:picMkLst>
        </pc:picChg>
        <pc:picChg chg="mod">
          <ac:chgData name="Dexter, Michele" userId="953943b1-888a-44e9-bd00-cf13cd82835b" providerId="ADAL" clId="{4D923031-DD58-4655-9790-66EA8796E06C}" dt="2021-10-20T03:25:18.452" v="43" actId="1076"/>
          <ac:picMkLst>
            <pc:docMk/>
            <pc:sldMk cId="2514102785" sldId="389"/>
            <ac:picMk id="5" creationId="{B3DC71E1-F768-45A3-BB10-BBD97242457B}"/>
          </ac:picMkLst>
        </pc:picChg>
        <pc:picChg chg="add mod">
          <ac:chgData name="Dexter, Michele" userId="953943b1-888a-44e9-bd00-cf13cd82835b" providerId="ADAL" clId="{4D923031-DD58-4655-9790-66EA8796E06C}" dt="2021-10-20T03:27:10.695" v="60" actId="1076"/>
          <ac:picMkLst>
            <pc:docMk/>
            <pc:sldMk cId="2514102785" sldId="389"/>
            <ac:picMk id="6" creationId="{2C986D56-A7A5-449F-96B7-BB979FFCBAC8}"/>
          </ac:picMkLst>
        </pc:picChg>
        <pc:picChg chg="mod">
          <ac:chgData name="Dexter, Michele" userId="953943b1-888a-44e9-bd00-cf13cd82835b" providerId="ADAL" clId="{4D923031-DD58-4655-9790-66EA8796E06C}" dt="2021-10-20T03:25:41.276" v="47" actId="1076"/>
          <ac:picMkLst>
            <pc:docMk/>
            <pc:sldMk cId="2514102785" sldId="389"/>
            <ac:picMk id="9" creationId="{369A1DA8-FC17-48A7-A751-0D439BB87DC9}"/>
          </ac:picMkLst>
        </pc:picChg>
        <pc:picChg chg="mod">
          <ac:chgData name="Dexter, Michele" userId="953943b1-888a-44e9-bd00-cf13cd82835b" providerId="ADAL" clId="{4D923031-DD58-4655-9790-66EA8796E06C}" dt="2021-10-20T03:26:03.737" v="51" actId="1076"/>
          <ac:picMkLst>
            <pc:docMk/>
            <pc:sldMk cId="2514102785" sldId="389"/>
            <ac:picMk id="11" creationId="{0FEDB03B-998C-4571-87EA-991091A595F5}"/>
          </ac:picMkLst>
        </pc:picChg>
        <pc:picChg chg="mod">
          <ac:chgData name="Dexter, Michele" userId="953943b1-888a-44e9-bd00-cf13cd82835b" providerId="ADAL" clId="{4D923031-DD58-4655-9790-66EA8796E06C}" dt="2021-10-20T03:25:36.675" v="46" actId="1076"/>
          <ac:picMkLst>
            <pc:docMk/>
            <pc:sldMk cId="2514102785" sldId="389"/>
            <ac:picMk id="14" creationId="{3379FE97-2729-4E0E-8ADD-6EB2CEA59A21}"/>
          </ac:picMkLst>
        </pc:picChg>
        <pc:picChg chg="mod">
          <ac:chgData name="Dexter, Michele" userId="953943b1-888a-44e9-bd00-cf13cd82835b" providerId="ADAL" clId="{4D923031-DD58-4655-9790-66EA8796E06C}" dt="2021-10-20T03:25:15.674" v="42" actId="1076"/>
          <ac:picMkLst>
            <pc:docMk/>
            <pc:sldMk cId="2514102785" sldId="389"/>
            <ac:picMk id="15" creationId="{0BBE8E35-27A7-4E69-BDB7-59A2617EC68A}"/>
          </ac:picMkLst>
        </pc:picChg>
        <pc:picChg chg="mod">
          <ac:chgData name="Dexter, Michele" userId="953943b1-888a-44e9-bd00-cf13cd82835b" providerId="ADAL" clId="{4D923031-DD58-4655-9790-66EA8796E06C}" dt="2021-10-20T03:27:22.903" v="63" actId="1076"/>
          <ac:picMkLst>
            <pc:docMk/>
            <pc:sldMk cId="2514102785" sldId="389"/>
            <ac:picMk id="17" creationId="{71E91A7E-B722-4A1B-AB16-96A75097CB20}"/>
          </ac:picMkLst>
        </pc:picChg>
      </pc:sldChg>
      <pc:sldChg chg="del">
        <pc:chgData name="Dexter, Michele" userId="953943b1-888a-44e9-bd00-cf13cd82835b" providerId="ADAL" clId="{4D923031-DD58-4655-9790-66EA8796E06C}" dt="2021-10-20T03:14:38.319" v="22" actId="2696"/>
        <pc:sldMkLst>
          <pc:docMk/>
          <pc:sldMk cId="272878183" sldId="4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71EDAC-39F8-4420-9AD0-878FD328F2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EAEB1A-19F8-46B8-82EE-CCCAFAB2E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12A26-5FC4-493B-9264-D0C04B9198A0}" type="datetimeFigureOut">
              <a:rPr lang="en-US" smtClean="0"/>
              <a:t>10/19/2021</a:t>
            </a:fld>
            <a:endParaRPr lang="en-US"/>
          </a:p>
        </p:txBody>
      </p:sp>
      <p:sp>
        <p:nvSpPr>
          <p:cNvPr id="4" name="Footer Placeholder 3">
            <a:extLst>
              <a:ext uri="{FF2B5EF4-FFF2-40B4-BE49-F238E27FC236}">
                <a16:creationId xmlns:a16="http://schemas.microsoft.com/office/drawing/2014/main" id="{43882ABA-B8C8-4E22-936F-B1036BCE5B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C7D2CF-7AE4-4BCB-B8E9-BFF366FB1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F8008A-7A41-4ED4-BC7C-C113C8FA80FF}" type="slidenum">
              <a:rPr lang="en-US" smtClean="0"/>
              <a:t>‹#›</a:t>
            </a:fld>
            <a:endParaRPr lang="en-US"/>
          </a:p>
        </p:txBody>
      </p:sp>
    </p:spTree>
    <p:extLst>
      <p:ext uri="{BB962C8B-B14F-4D97-AF65-F5344CB8AC3E}">
        <p14:creationId xmlns:p14="http://schemas.microsoft.com/office/powerpoint/2010/main" val="3376719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84AD4-EBEC-48DF-92F2-BE7D37E7EFD3}"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8E5A-4BEB-46A5-9A0B-841527B99689}" type="slidenum">
              <a:rPr lang="en-US" smtClean="0"/>
              <a:t>‹#›</a:t>
            </a:fld>
            <a:endParaRPr lang="en-US"/>
          </a:p>
        </p:txBody>
      </p:sp>
    </p:spTree>
    <p:extLst>
      <p:ext uri="{BB962C8B-B14F-4D97-AF65-F5344CB8AC3E}">
        <p14:creationId xmlns:p14="http://schemas.microsoft.com/office/powerpoint/2010/main" val="33770411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Hope this presentation inspires you to see the possibilities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And to join us in turning this inspiration into reality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13616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opportunities for people and businesses to support this vision at all levels, and while we can't yet commit to exact benefits, such as naming rights for parts of the playgarden, we are absolutely working to incorpoate recognition for large donors into the physical playgarden. Hasn't been designed yet. </a:t>
            </a:r>
          </a:p>
          <a:p>
            <a:endParaRPr lang="en-US" dirty="0">
              <a:cs typeface="Calibri"/>
            </a:endParaRPr>
          </a:p>
          <a:p>
            <a:r>
              <a:rPr lang="en-US">
                <a:cs typeface="Calibri"/>
              </a:rPr>
              <a:t>Who in your network might be able to give at these levels? We would love introductions or leads that we can reach out to. </a:t>
            </a:r>
            <a:endParaRPr lang="en-US" dirty="0">
              <a:cs typeface="Calibri"/>
            </a:endParaRPr>
          </a:p>
          <a:p>
            <a:endParaRPr lang="en-US" dirty="0">
              <a:cs typeface="Calibri"/>
            </a:endParaRPr>
          </a:p>
          <a:p>
            <a:r>
              <a:rPr lang="en-US">
                <a:cs typeface="Calibri"/>
              </a:rPr>
              <a:t>Point about scalability of the plans. </a:t>
            </a:r>
            <a:endParaRPr lang="en-US" dirty="0">
              <a:cs typeface="Calibri"/>
            </a:endParaRPr>
          </a:p>
        </p:txBody>
      </p:sp>
    </p:spTree>
    <p:extLst>
      <p:ext uri="{BB962C8B-B14F-4D97-AF65-F5344CB8AC3E}">
        <p14:creationId xmlns:p14="http://schemas.microsoft.com/office/powerpoint/2010/main" val="246436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looking for people to donate and people who will reach out to their network and fundraise for this project</a:t>
            </a:r>
          </a:p>
        </p:txBody>
      </p:sp>
    </p:spTree>
    <p:extLst>
      <p:ext uri="{BB962C8B-B14F-4D97-AF65-F5344CB8AC3E}">
        <p14:creationId xmlns:p14="http://schemas.microsoft.com/office/powerpoint/2010/main" val="252418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Donations will be made to the Almaden Valley Rotary Club Endowment.  They are a 501c3 and you will get a receipt for your taxes.</a:t>
            </a:r>
          </a:p>
        </p:txBody>
      </p:sp>
    </p:spTree>
    <p:extLst>
      <p:ext uri="{BB962C8B-B14F-4D97-AF65-F5344CB8AC3E}">
        <p14:creationId xmlns:p14="http://schemas.microsoft.com/office/powerpoint/2010/main" val="146504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Project started as a collaboration between the City and the County.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The District 10 Council office got involved and asked the Community if they wanted to partner on this once-in-a-generation opportunity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Support was overwhelming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The Rotary Club of Almaden Valley stepped up to be the fiscal agent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Through their Endowment fund.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And the Parks Department agreed to delay the project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so the community could fundraise,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worked with the contractor, MIG, to develop concept designs to support the effort.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4275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grant from the County, and the match from the City give us a base project of $1.3M.  MIG has already designed that project and it is ready to be constructed.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The upper portion is referred to as the ‘tot lot’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the lower portion is referred to as the ‘youth lot’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As you can see, the climbing structure in the youth lot will be replaced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Which was a popular feature before it was removed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 was at the end of its life and became unsafe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And the climbing structure in the youth lot will remain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They will remove the climbing structure in the tot lot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add some new all-inclusive play features.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NOTICE the brown color?  That is the same bark that is there now.</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anose="05000000000000000000" pitchFamily="2" charset="2"/>
              <a:buChar char=""/>
            </a:pPr>
            <a:r>
              <a:rPr lang="en-US" sz="1200">
                <a:effectLst/>
                <a:latin typeface="Calibri"/>
                <a:ea typeface="Calibri" panose="020F0502020204030204" pitchFamily="34" charset="0"/>
                <a:cs typeface="Calibri"/>
              </a:rPr>
              <a:t>Not very “inclusive” as wheel chairs </a:t>
            </a:r>
            <a:r>
              <a:rPr lang="en-US">
                <a:latin typeface="Calibri"/>
                <a:ea typeface="Calibri" panose="020F0502020204030204" pitchFamily="34" charset="0"/>
                <a:cs typeface="Calibri"/>
              </a:rPr>
              <a:t>and seniors find</a:t>
            </a:r>
            <a:r>
              <a:rPr lang="en-US" sz="1200">
                <a:effectLst/>
                <a:latin typeface="Calibri"/>
                <a:ea typeface="Calibri" panose="020F0502020204030204" pitchFamily="34" charset="0"/>
                <a:cs typeface="Calibri"/>
              </a:rPr>
              <a:t> it difficult to navigate</a:t>
            </a:r>
            <a:endParaRPr lang="en-US" sz="1050">
              <a:effectLst/>
              <a:latin typeface="Calibri"/>
              <a:ea typeface="Calibri" panose="020F0502020204030204" pitchFamily="34" charset="0"/>
              <a:cs typeface="Calibri"/>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But it meets the minimum ADA requirements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is all that the current budget allows.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69714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With your help, we can imagine possibilities beyond budget constraints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Notice the colored ground design?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That is resilient surfacing that is much better for wheel-chairs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blue is made to look like a river running through the Playgarden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tot lot has significant upgrades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with a hill/slide feature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 bird nest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There is a zip line with inclusive seating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we can take advantage of the lower area and the natural hillside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create a nature play area with two hillside slides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more resilient surfacing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3950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Here are a few inspirational drawings of:</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a:ea typeface="Calibri" panose="020F0502020204030204" pitchFamily="34" charset="0"/>
                <a:cs typeface="Calibri"/>
              </a:rPr>
              <a:t>The birds nest and </a:t>
            </a:r>
            <a:r>
              <a:rPr lang="en-US">
                <a:latin typeface="Calibri"/>
                <a:ea typeface="Calibri" panose="020F0502020204030204" pitchFamily="34" charset="0"/>
                <a:cs typeface="Calibri"/>
              </a:rPr>
              <a:t>hill-slide</a:t>
            </a:r>
            <a:r>
              <a:rPr lang="en-US" sz="1200">
                <a:effectLst/>
                <a:latin typeface="Calibri"/>
                <a:ea typeface="Calibri" panose="020F0502020204030204" pitchFamily="34" charset="0"/>
                <a:cs typeface="Calibri"/>
              </a:rPr>
              <a:t> in the tot lot</a:t>
            </a:r>
            <a:endParaRPr lang="en-US" sz="1050">
              <a:effectLst/>
              <a:latin typeface="Calibri"/>
              <a:ea typeface="Calibri" panose="020F0502020204030204" pitchFamily="34" charset="0"/>
              <a:cs typeface="Calibri"/>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Along with a climbing sculpture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19071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Hillside Slide area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Notice the blue surfacing made to look like a pond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Slides will be concrete for those with cochlear implants (in ears).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29081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Courier New" panose="02070309020205020404" pitchFamily="49" charset="0"/>
              <a:buChar char="o"/>
            </a:pPr>
            <a:r>
              <a:rPr lang="en-US" sz="1200">
                <a:effectLst/>
                <a:latin typeface="Calibri"/>
                <a:ea typeface="Calibri" panose="020F0502020204030204" pitchFamily="34" charset="0"/>
                <a:cs typeface="Calibri"/>
              </a:rPr>
              <a:t>Zip line with two zipping options</a:t>
            </a:r>
            <a:r>
              <a:rPr lang="en-US">
                <a:latin typeface="Calibri"/>
                <a:ea typeface="Calibri" panose="020F0502020204030204" pitchFamily="34" charset="0"/>
                <a:cs typeface="Calibri"/>
              </a:rPr>
              <a:t> for traditional zip line set up (person in blue in the background) and a sitting option (red seat in the foreground) </a:t>
            </a:r>
            <a:endParaRPr lang="en-US" sz="1050">
              <a:effectLst/>
              <a:latin typeface="Calibri"/>
              <a:ea typeface="Calibri" panose="020F0502020204030204" pitchFamily="34" charset="0"/>
              <a:cs typeface="Calibri"/>
            </a:endParaRPr>
          </a:p>
          <a:p>
            <a:endParaRPr lang="en-US">
              <a:cs typeface="Calibri"/>
            </a:endParaRPr>
          </a:p>
        </p:txBody>
      </p:sp>
    </p:spTree>
    <p:extLst>
      <p:ext uri="{BB962C8B-B14F-4D97-AF65-F5344CB8AC3E}">
        <p14:creationId xmlns:p14="http://schemas.microsoft.com/office/powerpoint/2010/main" val="29426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Symbol" panose="05050102010706020507" pitchFamily="18" charset="2"/>
              <a:buChar char=""/>
            </a:pPr>
            <a:r>
              <a:rPr lang="en-US" sz="1200">
                <a:effectLst/>
                <a:latin typeface="Calibri"/>
                <a:ea typeface="Calibri" panose="020F0502020204030204" pitchFamily="34" charset="0"/>
                <a:cs typeface="Calibri"/>
              </a:rPr>
              <a:t>If we do nothing, we will have a few new features added to the current playground and it will be better than it is now</a:t>
            </a:r>
            <a:r>
              <a:rPr lang="en-US">
                <a:latin typeface="Calibri"/>
                <a:ea typeface="Calibri" panose="020F0502020204030204" pitchFamily="34" charset="0"/>
                <a:cs typeface="Calibri"/>
              </a:rPr>
              <a:t> (replacing some of the equipment and add back the climbing structure).</a:t>
            </a:r>
            <a:endParaRPr lang="en-US" sz="1050">
              <a:effectLst/>
              <a:latin typeface="Calibri"/>
              <a:ea typeface="Calibri" panose="020F0502020204030204" pitchFamily="34" charset="0"/>
              <a:cs typeface="Calibri"/>
            </a:endParaRPr>
          </a:p>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If we dream big and build an amazing Playgarden, we need to raise $3.7M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3561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Instead of bark we get resilient surfacing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Instead of chain-link fencing we get nicer fencing like what is around most of our playgrounds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 larger spinner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And the additional features we talked about earlier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We even get a new all-inclusive bathroom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So a parent with an able-bodied child and a child in a wheelchair can take both children into the stall to take care of the family’s needs.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59354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A666AB8-837E-44A1-9C1F-1851BEB4D338}"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1FCB-AF52-4075-A27D-66AFAED3A84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6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66AB8-837E-44A1-9C1F-1851BEB4D338}"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150557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66AB8-837E-44A1-9C1F-1851BEB4D338}"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140245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66AB8-837E-44A1-9C1F-1851BEB4D338}"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262073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66AB8-837E-44A1-9C1F-1851BEB4D338}"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1FCB-AF52-4075-A27D-66AFAED3A84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4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666AB8-837E-44A1-9C1F-1851BEB4D338}"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345635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666AB8-837E-44A1-9C1F-1851BEB4D338}"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1693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666AB8-837E-44A1-9C1F-1851BEB4D338}"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239384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666AB8-837E-44A1-9C1F-1851BEB4D338}" type="datetimeFigureOut">
              <a:rPr lang="en-US" smtClean="0"/>
              <a:t>10/19/2021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93574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666AB8-837E-44A1-9C1F-1851BEB4D338}" type="datetimeFigureOut">
              <a:rPr lang="en-US" smtClean="0"/>
              <a:t>10/19/2021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501FCB-AF52-4075-A27D-66AFAED3A84A}" type="slidenum">
              <a:rPr lang="en-US" smtClean="0"/>
              <a:t>‹#›</a:t>
            </a:fld>
            <a:endParaRPr lang="en-US"/>
          </a:p>
        </p:txBody>
      </p:sp>
    </p:spTree>
    <p:extLst>
      <p:ext uri="{BB962C8B-B14F-4D97-AF65-F5344CB8AC3E}">
        <p14:creationId xmlns:p14="http://schemas.microsoft.com/office/powerpoint/2010/main" val="94890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666AB8-837E-44A1-9C1F-1851BEB4D338}"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1FCB-AF52-4075-A27D-66AFAED3A84A}" type="slidenum">
              <a:rPr lang="en-US" smtClean="0"/>
              <a:t>‹#›</a:t>
            </a:fld>
            <a:endParaRPr lang="en-US"/>
          </a:p>
        </p:txBody>
      </p:sp>
    </p:spTree>
    <p:extLst>
      <p:ext uri="{BB962C8B-B14F-4D97-AF65-F5344CB8AC3E}">
        <p14:creationId xmlns:p14="http://schemas.microsoft.com/office/powerpoint/2010/main" val="37586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666AB8-837E-44A1-9C1F-1851BEB4D338}" type="datetimeFigureOut">
              <a:rPr lang="en-US" smtClean="0"/>
              <a:t>10/19/2021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501FCB-AF52-4075-A27D-66AFAED3A84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377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www.playgardenalp.org/" TargetMode="Externa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ap&#10;&#10;Description automatically generated">
            <a:extLst>
              <a:ext uri="{FF2B5EF4-FFF2-40B4-BE49-F238E27FC236}">
                <a16:creationId xmlns:a16="http://schemas.microsoft.com/office/drawing/2014/main" id="{C5CC197C-380F-4A6A-9C53-11429356287D}"/>
              </a:ext>
            </a:extLst>
          </p:cNvPr>
          <p:cNvPicPr>
            <a:picLocks noChangeAspect="1"/>
          </p:cNvPicPr>
          <p:nvPr/>
        </p:nvPicPr>
        <p:blipFill rotWithShape="1">
          <a:blip r:embed="rId3">
            <a:extLst>
              <a:ext uri="{28A0092B-C50C-407E-A947-70E740481C1C}">
                <a14:useLocalDpi xmlns:a14="http://schemas.microsoft.com/office/drawing/2010/main" val="0"/>
              </a:ext>
            </a:extLst>
          </a:blip>
          <a:srcRect l="66006" t="10441" b="50000"/>
          <a:stretch/>
        </p:blipFill>
        <p:spPr>
          <a:xfrm>
            <a:off x="2578308" y="1767340"/>
            <a:ext cx="6296303" cy="4100696"/>
          </a:xfrm>
          <a:prstGeom prst="rect">
            <a:avLst/>
          </a:prstGeom>
        </p:spPr>
      </p:pic>
      <p:sp>
        <p:nvSpPr>
          <p:cNvPr id="8" name="Title 7">
            <a:extLst>
              <a:ext uri="{FF2B5EF4-FFF2-40B4-BE49-F238E27FC236}">
                <a16:creationId xmlns:a16="http://schemas.microsoft.com/office/drawing/2014/main" id="{E19CCB56-2C6E-4592-93E3-10AC08F7A196}"/>
              </a:ext>
            </a:extLst>
          </p:cNvPr>
          <p:cNvSpPr>
            <a:spLocks noGrp="1"/>
          </p:cNvSpPr>
          <p:nvPr>
            <p:ph type="title"/>
          </p:nvPr>
        </p:nvSpPr>
        <p:spPr>
          <a:xfrm>
            <a:off x="174033" y="286603"/>
            <a:ext cx="11728157" cy="1450757"/>
          </a:xfrm>
        </p:spPr>
        <p:txBody>
          <a:bodyPr>
            <a:normAutofit/>
          </a:bodyPr>
          <a:lstStyle/>
          <a:p>
            <a:pPr algn="ctr"/>
            <a:r>
              <a:rPr lang="en-US" sz="6600" b="1"/>
              <a:t>The </a:t>
            </a:r>
            <a:r>
              <a:rPr lang="en-US" sz="6600" b="1" err="1"/>
              <a:t>Playgarden</a:t>
            </a:r>
            <a:r>
              <a:rPr lang="en-US" sz="6600" b="1"/>
              <a:t> at Almaden Lake</a:t>
            </a:r>
          </a:p>
        </p:txBody>
      </p:sp>
      <p:sp>
        <p:nvSpPr>
          <p:cNvPr id="3" name="TextBox 2">
            <a:extLst>
              <a:ext uri="{FF2B5EF4-FFF2-40B4-BE49-F238E27FC236}">
                <a16:creationId xmlns:a16="http://schemas.microsoft.com/office/drawing/2014/main" id="{5AC11704-4A27-4895-9263-2C9D54CAAEDF}"/>
              </a:ext>
            </a:extLst>
          </p:cNvPr>
          <p:cNvSpPr txBox="1"/>
          <p:nvPr/>
        </p:nvSpPr>
        <p:spPr>
          <a:xfrm>
            <a:off x="307298" y="5767371"/>
            <a:ext cx="11594892" cy="584775"/>
          </a:xfrm>
          <a:prstGeom prst="rect">
            <a:avLst/>
          </a:prstGeom>
          <a:noFill/>
        </p:spPr>
        <p:txBody>
          <a:bodyPr wrap="square" rtlCol="0">
            <a:spAutoFit/>
          </a:bodyPr>
          <a:lstStyle/>
          <a:p>
            <a:pPr algn="r"/>
            <a:r>
              <a:rPr lang="en-US" sz="3200">
                <a:latin typeface="Monotype Corsiva" panose="03010101010201010101" pitchFamily="66" charset="0"/>
              </a:rPr>
              <a:t>…inspiration into a reality!</a:t>
            </a:r>
          </a:p>
        </p:txBody>
      </p:sp>
    </p:spTree>
    <p:extLst>
      <p:ext uri="{BB962C8B-B14F-4D97-AF65-F5344CB8AC3E}">
        <p14:creationId xmlns:p14="http://schemas.microsoft.com/office/powerpoint/2010/main" val="110407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FC9AAFA-3A1C-4CAE-A227-F0C87322B4DF}"/>
              </a:ext>
            </a:extLst>
          </p:cNvPr>
          <p:cNvSpPr>
            <a:spLocks noGrp="1"/>
          </p:cNvSpPr>
          <p:nvPr>
            <p:ph type="title" idx="4294967295"/>
          </p:nvPr>
        </p:nvSpPr>
        <p:spPr>
          <a:xfrm>
            <a:off x="0" y="315913"/>
            <a:ext cx="12192000" cy="928687"/>
          </a:xfrm>
        </p:spPr>
        <p:txBody>
          <a:bodyPr>
            <a:normAutofit fontScale="90000"/>
          </a:bodyPr>
          <a:lstStyle/>
          <a:p>
            <a:pPr algn="ctr" eaLnBrk="1" hangingPunct="1"/>
            <a:r>
              <a:rPr lang="en-US" altLang="en-US">
                <a:ea typeface="ＭＳ Ｐゴシック" panose="020B0600070205080204" pitchFamily="34" charset="-128"/>
              </a:rPr>
              <a:t>Your Gift to the </a:t>
            </a:r>
            <a:r>
              <a:rPr lang="en-US" altLang="en-US" err="1">
                <a:ea typeface="ＭＳ Ｐゴシック" panose="020B0600070205080204" pitchFamily="34" charset="-128"/>
              </a:rPr>
              <a:t>Playgarden</a:t>
            </a:r>
            <a:br>
              <a:rPr lang="en-US" altLang="en-US">
                <a:ea typeface="ＭＳ Ｐゴシック" panose="020B0600070205080204" pitchFamily="34" charset="-128"/>
              </a:rPr>
            </a:br>
            <a:r>
              <a:rPr lang="en-US" altLang="en-US" sz="4000">
                <a:ea typeface="ＭＳ Ｐゴシック" panose="020B0600070205080204" pitchFamily="34" charset="-128"/>
              </a:rPr>
              <a:t>Once-in-a-Generation Investment in the Park </a:t>
            </a:r>
            <a:endParaRPr lang="en-US"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38C9FBE7-1ED7-461A-9C16-240553401A05}"/>
              </a:ext>
            </a:extLst>
          </p:cNvPr>
          <p:cNvGraphicFramePr>
            <a:graphicFrameLocks noGrp="1"/>
          </p:cNvGraphicFramePr>
          <p:nvPr>
            <p:ph idx="4294967295"/>
            <p:extLst>
              <p:ext uri="{D42A27DB-BD31-4B8C-83A1-F6EECF244321}">
                <p14:modId xmlns:p14="http://schemas.microsoft.com/office/powerpoint/2010/main" val="457133023"/>
              </p:ext>
            </p:extLst>
          </p:nvPr>
        </p:nvGraphicFramePr>
        <p:xfrm>
          <a:off x="872197" y="1244600"/>
          <a:ext cx="9798148" cy="4643809"/>
        </p:xfrm>
        <a:graphic>
          <a:graphicData uri="http://schemas.openxmlformats.org/drawingml/2006/table">
            <a:tbl>
              <a:tblPr>
                <a:tableStyleId>{69CF1AB2-1976-4502-BF36-3FF5EA218861}</a:tableStyleId>
              </a:tblPr>
              <a:tblGrid>
                <a:gridCol w="2032781">
                  <a:extLst>
                    <a:ext uri="{9D8B030D-6E8A-4147-A177-3AD203B41FA5}">
                      <a16:colId xmlns:a16="http://schemas.microsoft.com/office/drawing/2014/main" val="20000"/>
                    </a:ext>
                  </a:extLst>
                </a:gridCol>
                <a:gridCol w="3242603">
                  <a:extLst>
                    <a:ext uri="{9D8B030D-6E8A-4147-A177-3AD203B41FA5}">
                      <a16:colId xmlns:a16="http://schemas.microsoft.com/office/drawing/2014/main" val="20001"/>
                    </a:ext>
                  </a:extLst>
                </a:gridCol>
                <a:gridCol w="4522764">
                  <a:extLst>
                    <a:ext uri="{9D8B030D-6E8A-4147-A177-3AD203B41FA5}">
                      <a16:colId xmlns:a16="http://schemas.microsoft.com/office/drawing/2014/main" val="20004"/>
                    </a:ext>
                  </a:extLst>
                </a:gridCol>
              </a:tblGrid>
              <a:tr h="7715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a:ln>
                            <a:noFill/>
                          </a:ln>
                          <a:solidFill>
                            <a:schemeClr val="tx1"/>
                          </a:solidFill>
                          <a:effectLst/>
                        </a:rPr>
                        <a:t># of Gifts:</a:t>
                      </a:r>
                      <a:endParaRPr kumimoji="0" lang="en-US" sz="2400" b="1" i="0" u="none" strike="noStrike" cap="none" normalizeH="0" baseline="0">
                        <a:ln>
                          <a:noFill/>
                        </a:ln>
                        <a:solidFill>
                          <a:schemeClr val="tx1"/>
                        </a:solidFill>
                        <a:effectLst/>
                        <a:latin typeface="Franklin Gothic Medium" pitchFamily="-109" charset="0"/>
                        <a:ea typeface="ＭＳ Ｐゴシック" pitchFamily="-109" charset="-128"/>
                        <a:cs typeface="Calibri" pitchFamily="-109" charset="0"/>
                      </a:endParaRPr>
                    </a:p>
                  </a:txBody>
                  <a:tcPr marT="45715" marB="45715"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a:ln>
                            <a:noFill/>
                          </a:ln>
                          <a:solidFill>
                            <a:schemeClr val="tx1"/>
                          </a:solidFill>
                          <a:effectLst/>
                        </a:rPr>
                        <a:t>Giving Level:</a:t>
                      </a:r>
                      <a:endParaRPr kumimoji="0" lang="en-US" sz="2400" b="1" i="0" u="none" strike="noStrike" cap="none" normalizeH="0" baseline="0">
                        <a:ln>
                          <a:noFill/>
                        </a:ln>
                        <a:solidFill>
                          <a:schemeClr val="tx1"/>
                        </a:solidFill>
                        <a:effectLst/>
                        <a:latin typeface="Franklin Gothic Medium" pitchFamily="-109" charset="0"/>
                        <a:ea typeface="ＭＳ Ｐゴシック" pitchFamily="-109" charset="-128"/>
                        <a:cs typeface="Calibri" pitchFamily="-109" charset="0"/>
                      </a:endParaRPr>
                    </a:p>
                  </a:txBody>
                  <a:tcPr marT="45715" marB="45715"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latin typeface="Franklin Gothic Medium" pitchFamily="-109" charset="0"/>
                          <a:ea typeface="ＭＳ Ｐゴシック" pitchFamily="-109" charset="-128"/>
                          <a:cs typeface="Calibri" pitchFamily="-109" charset="0"/>
                        </a:rPr>
                        <a:t>What role will you “play”?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C00000"/>
                          </a:solidFill>
                          <a:effectLst/>
                          <a:latin typeface="Franklin Gothic Medium" pitchFamily="-109" charset="0"/>
                          <a:ea typeface="ＭＳ Ｐゴシック" pitchFamily="-109" charset="-128"/>
                          <a:cs typeface="Calibri" pitchFamily="-109" charset="0"/>
                        </a:rPr>
                        <a:t>(Insert Your Name Here)</a:t>
                      </a:r>
                    </a:p>
                  </a:txBody>
                  <a:tcPr marT="45715" marB="45715" anchor="ctr" horzOverflow="overflow">
                    <a:solidFill>
                      <a:schemeClr val="accent2">
                        <a:lumMod val="40000"/>
                        <a:lumOff val="60000"/>
                      </a:schemeClr>
                    </a:solidFill>
                  </a:tcPr>
                </a:tc>
                <a:extLst>
                  <a:ext uri="{0D108BD9-81ED-4DB2-BD59-A6C34878D82A}">
                    <a16:rowId xmlns:a16="http://schemas.microsoft.com/office/drawing/2014/main" val="10000"/>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1</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$1,000,000 &amp; above </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1"/>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2</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500,000 – 999,999</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2"/>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4</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250,000 – 499,999</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3"/>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8</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100,000 – 249,999</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4"/>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10</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50,000 – 99,999</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5"/>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12</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25,000 – 49,999</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6"/>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25</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10,000 – 24,999</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endParaRPr>
                    </a:p>
                  </a:txBody>
                  <a:tcPr marT="45715" marB="45715" horzOverflow="overflow">
                    <a:solidFill>
                      <a:srgbClr val="FFFF00"/>
                    </a:solidFill>
                  </a:tcPr>
                </a:tc>
                <a:extLst>
                  <a:ext uri="{0D108BD9-81ED-4DB2-BD59-A6C34878D82A}">
                    <a16:rowId xmlns:a16="http://schemas.microsoft.com/office/drawing/2014/main" val="10007"/>
                  </a:ext>
                </a:extLst>
              </a:tr>
              <a:tr h="484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Multiple</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a:ln>
                            <a:noFill/>
                          </a:ln>
                          <a:solidFill>
                            <a:srgbClr val="000000"/>
                          </a:solidFill>
                          <a:effectLst/>
                        </a:rPr>
                        <a:t>9,999 &amp; under</a:t>
                      </a: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R="365760" marT="45715" marB="4571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Franklin Gothic Book" pitchFamily="-109" charset="0"/>
                        <a:ea typeface="ＭＳ Ｐゴシック" pitchFamily="-109" charset="-128"/>
                        <a:cs typeface="Calibri" pitchFamily="-109" charset="0"/>
                      </a:endParaRPr>
                    </a:p>
                  </a:txBody>
                  <a:tcPr marT="45715" marB="45715" horzOverflow="overflow">
                    <a:solidFill>
                      <a:srgbClr val="FFFF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139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6F1D-0F17-4FBF-8B74-BA64E5F65366}"/>
              </a:ext>
            </a:extLst>
          </p:cNvPr>
          <p:cNvSpPr>
            <a:spLocks noGrp="1"/>
          </p:cNvSpPr>
          <p:nvPr>
            <p:ph type="ctrTitle"/>
          </p:nvPr>
        </p:nvSpPr>
        <p:spPr/>
        <p:txBody>
          <a:bodyPr>
            <a:normAutofit/>
          </a:bodyPr>
          <a:lstStyle/>
          <a:p>
            <a:r>
              <a:rPr lang="en-US"/>
              <a:t>How will </a:t>
            </a:r>
            <a:r>
              <a:rPr lang="en-US" b="1">
                <a:solidFill>
                  <a:srgbClr val="C00000"/>
                </a:solidFill>
              </a:rPr>
              <a:t>YOU</a:t>
            </a:r>
            <a:r>
              <a:rPr lang="en-US"/>
              <a:t> commit to the </a:t>
            </a:r>
            <a:r>
              <a:rPr lang="en-US" err="1"/>
              <a:t>Playgarden</a:t>
            </a:r>
            <a:r>
              <a:rPr lang="en-US"/>
              <a:t>?</a:t>
            </a:r>
            <a:endParaRPr lang="en-US" sz="3200"/>
          </a:p>
        </p:txBody>
      </p:sp>
    </p:spTree>
    <p:extLst>
      <p:ext uri="{BB962C8B-B14F-4D97-AF65-F5344CB8AC3E}">
        <p14:creationId xmlns:p14="http://schemas.microsoft.com/office/powerpoint/2010/main" val="263956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Email">
            <a:extLst>
              <a:ext uri="{FF2B5EF4-FFF2-40B4-BE49-F238E27FC236}">
                <a16:creationId xmlns:a16="http://schemas.microsoft.com/office/drawing/2014/main" id="{67D01F53-FC2D-4186-8621-C137FEC781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931" y="171054"/>
            <a:ext cx="1515636" cy="1515636"/>
          </a:xfrm>
          <a:prstGeom prst="rect">
            <a:avLst/>
          </a:prstGeom>
        </p:spPr>
      </p:pic>
      <p:sp>
        <p:nvSpPr>
          <p:cNvPr id="2" name="Title 1">
            <a:extLst>
              <a:ext uri="{FF2B5EF4-FFF2-40B4-BE49-F238E27FC236}">
                <a16:creationId xmlns:a16="http://schemas.microsoft.com/office/drawing/2014/main" id="{851E80B7-49A9-4E68-B7A6-6AB774075A53}"/>
              </a:ext>
            </a:extLst>
          </p:cNvPr>
          <p:cNvSpPr>
            <a:spLocks noGrp="1"/>
          </p:cNvSpPr>
          <p:nvPr>
            <p:ph type="title"/>
          </p:nvPr>
        </p:nvSpPr>
        <p:spPr>
          <a:xfrm>
            <a:off x="1788160" y="132715"/>
            <a:ext cx="10058400" cy="1450757"/>
          </a:xfrm>
        </p:spPr>
        <p:txBody>
          <a:bodyPr>
            <a:normAutofit/>
          </a:bodyPr>
          <a:lstStyle/>
          <a:p>
            <a:pPr algn="ctr"/>
            <a:r>
              <a:rPr lang="en-US"/>
              <a:t>Contact Information</a:t>
            </a:r>
            <a:br>
              <a:rPr lang="en-US"/>
            </a:br>
            <a:r>
              <a:rPr lang="en-US" sz="3200"/>
              <a:t>Visit </a:t>
            </a:r>
            <a:r>
              <a:rPr lang="en-US" sz="3200" b="1">
                <a:hlinkClick r:id="rId5"/>
              </a:rPr>
              <a:t>www.PlaygardenALP.org</a:t>
            </a:r>
            <a:r>
              <a:rPr lang="en-US" sz="3200" b="1"/>
              <a:t> for more details</a:t>
            </a:r>
            <a:endParaRPr lang="en-US" b="1"/>
          </a:p>
        </p:txBody>
      </p:sp>
      <p:sp>
        <p:nvSpPr>
          <p:cNvPr id="17" name="TextBox 16">
            <a:extLst>
              <a:ext uri="{FF2B5EF4-FFF2-40B4-BE49-F238E27FC236}">
                <a16:creationId xmlns:a16="http://schemas.microsoft.com/office/drawing/2014/main" id="{9F7499FB-A936-4EA8-BB56-3E5D19D3767E}"/>
              </a:ext>
            </a:extLst>
          </p:cNvPr>
          <p:cNvSpPr txBox="1"/>
          <p:nvPr/>
        </p:nvSpPr>
        <p:spPr>
          <a:xfrm>
            <a:off x="6035042" y="1971416"/>
            <a:ext cx="5029198" cy="1323439"/>
          </a:xfrm>
          <a:prstGeom prst="rect">
            <a:avLst/>
          </a:prstGeom>
          <a:noFill/>
        </p:spPr>
        <p:txBody>
          <a:bodyPr wrap="square">
            <a:spAutoFit/>
          </a:bodyPr>
          <a:lstStyle/>
          <a:p>
            <a:pPr marL="0" marR="0" indent="0">
              <a:spcBef>
                <a:spcPts val="0"/>
              </a:spcBef>
              <a:buNone/>
            </a:pPr>
            <a:r>
              <a:rPr lang="en-US" sz="2000" b="1">
                <a:solidFill>
                  <a:srgbClr val="000000"/>
                </a:solidFill>
                <a:latin typeface="Tahoma" panose="020B0604030504040204" pitchFamily="34" charset="0"/>
                <a:ea typeface="Calibri" panose="020F0502020204030204" pitchFamily="34" charset="0"/>
              </a:rPr>
              <a:t>Council District 10 – City of San José </a:t>
            </a:r>
            <a:r>
              <a:rPr lang="en-US" sz="2000">
                <a:solidFill>
                  <a:srgbClr val="000000"/>
                </a:solidFill>
                <a:effectLst/>
                <a:latin typeface="Tahoma" panose="020B0604030504040204" pitchFamily="34" charset="0"/>
                <a:ea typeface="Calibri" panose="020F0502020204030204" pitchFamily="34" charset="0"/>
              </a:rPr>
              <a:t>Michele Dexter </a:t>
            </a:r>
          </a:p>
          <a:p>
            <a:pPr marL="0" marR="0" indent="0">
              <a:spcBef>
                <a:spcPts val="0"/>
              </a:spcBef>
              <a:buNone/>
            </a:pPr>
            <a:r>
              <a:rPr lang="en-US" sz="2000">
                <a:solidFill>
                  <a:srgbClr val="000000"/>
                </a:solidFill>
                <a:latin typeface="Tahoma" panose="020B0604030504040204" pitchFamily="34" charset="0"/>
                <a:ea typeface="Calibri" panose="020F0502020204030204" pitchFamily="34" charset="0"/>
              </a:rPr>
              <a:t>Policy Analyst &amp; </a:t>
            </a:r>
            <a:r>
              <a:rPr lang="en-US" sz="2000">
                <a:solidFill>
                  <a:srgbClr val="000000"/>
                </a:solidFill>
                <a:effectLst/>
                <a:latin typeface="Tahoma" panose="020B0604030504040204" pitchFamily="34" charset="0"/>
                <a:ea typeface="Calibri" panose="020F0502020204030204" pitchFamily="34" charset="0"/>
              </a:rPr>
              <a:t>Community Relations</a:t>
            </a:r>
            <a:br>
              <a:rPr lang="en-US" sz="2000" b="1">
                <a:solidFill>
                  <a:srgbClr val="000000"/>
                </a:solidFill>
                <a:effectLst/>
                <a:latin typeface="Tahoma" panose="020B0604030504040204" pitchFamily="34" charset="0"/>
                <a:ea typeface="Calibri" panose="020F0502020204030204" pitchFamily="34" charset="0"/>
              </a:rPr>
            </a:br>
            <a:r>
              <a:rPr lang="en-US" sz="2000">
                <a:solidFill>
                  <a:schemeClr val="accent3">
                    <a:lumMod val="75000"/>
                  </a:schemeClr>
                </a:solidFill>
                <a:effectLst/>
                <a:latin typeface="Tahoma" panose="020B0604030504040204" pitchFamily="34" charset="0"/>
                <a:ea typeface="Calibri" panose="020F0502020204030204" pitchFamily="34" charset="0"/>
              </a:rPr>
              <a:t>michele.dexter@</a:t>
            </a:r>
            <a:r>
              <a:rPr lang="en-US" sz="2000">
                <a:solidFill>
                  <a:schemeClr val="accent3">
                    <a:lumMod val="75000"/>
                  </a:schemeClr>
                </a:solidFill>
                <a:latin typeface="Tahoma" panose="020B0604030504040204" pitchFamily="34" charset="0"/>
                <a:ea typeface="Calibri" panose="020F0502020204030204" pitchFamily="34" charset="0"/>
              </a:rPr>
              <a:t>Sa</a:t>
            </a:r>
            <a:r>
              <a:rPr lang="en-US" sz="2000">
                <a:solidFill>
                  <a:schemeClr val="accent3">
                    <a:lumMod val="75000"/>
                  </a:schemeClr>
                </a:solidFill>
                <a:effectLst/>
                <a:latin typeface="Tahoma" panose="020B0604030504040204" pitchFamily="34" charset="0"/>
                <a:ea typeface="Calibri" panose="020F0502020204030204" pitchFamily="34" charset="0"/>
              </a:rPr>
              <a:t>nJoseCa.gov</a:t>
            </a:r>
            <a:endParaRPr lang="en-US" sz="2000">
              <a:solidFill>
                <a:schemeClr val="accent3">
                  <a:lumMod val="75000"/>
                </a:schemeClr>
              </a:solidFill>
              <a:effectLst/>
              <a:latin typeface="Calibri" panose="020F0502020204030204" pitchFamily="34"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486CAD8D-C4F6-43A0-8141-73A4A9F0B248}"/>
              </a:ext>
            </a:extLst>
          </p:cNvPr>
          <p:cNvCxnSpPr>
            <a:cxnSpLocks/>
          </p:cNvCxnSpPr>
          <p:nvPr/>
        </p:nvCxnSpPr>
        <p:spPr>
          <a:xfrm>
            <a:off x="5643206" y="2239181"/>
            <a:ext cx="0" cy="2859256"/>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2531FA7-FD3E-4396-8C2E-6EE8E3BF3156}"/>
              </a:ext>
            </a:extLst>
          </p:cNvPr>
          <p:cNvSpPr txBox="1"/>
          <p:nvPr/>
        </p:nvSpPr>
        <p:spPr>
          <a:xfrm>
            <a:off x="0" y="5392923"/>
            <a:ext cx="12192000" cy="646331"/>
          </a:xfrm>
          <a:prstGeom prst="rect">
            <a:avLst/>
          </a:prstGeom>
          <a:noFill/>
        </p:spPr>
        <p:txBody>
          <a:bodyPr wrap="square">
            <a:spAutoFit/>
          </a:bodyPr>
          <a:lstStyle/>
          <a:p>
            <a:pPr marL="0" indent="0" algn="ctr">
              <a:spcBef>
                <a:spcPts val="0"/>
              </a:spcBef>
              <a:spcAft>
                <a:spcPts val="0"/>
              </a:spcAft>
              <a:buFont typeface="Calibri" panose="020F0502020204030204" pitchFamily="34" charset="0"/>
              <a:buNone/>
            </a:pPr>
            <a:r>
              <a:rPr lang="en-US" sz="1800" i="1"/>
              <a:t>100% of donations go towards the </a:t>
            </a:r>
            <a:r>
              <a:rPr lang="en-US" sz="1800" i="1" err="1"/>
              <a:t>Playgarden</a:t>
            </a:r>
            <a:r>
              <a:rPr lang="en-US" sz="1800" i="1"/>
              <a:t> at Almaden Lake.</a:t>
            </a:r>
          </a:p>
          <a:p>
            <a:pPr marL="0" indent="0" algn="ctr">
              <a:spcBef>
                <a:spcPts val="0"/>
              </a:spcBef>
              <a:spcAft>
                <a:spcPts val="0"/>
              </a:spcAft>
              <a:buFont typeface="Calibri" panose="020F0502020204030204" pitchFamily="34" charset="0"/>
              <a:buNone/>
            </a:pPr>
            <a:r>
              <a:rPr lang="en-US" sz="1800" i="1"/>
              <a:t>The AVRC Endowment is a 501(c)(3) charitable organization and contributions are tax-deductible to the extent permitted by law. </a:t>
            </a:r>
          </a:p>
        </p:txBody>
      </p:sp>
      <p:sp>
        <p:nvSpPr>
          <p:cNvPr id="22" name="TextBox 21">
            <a:extLst>
              <a:ext uri="{FF2B5EF4-FFF2-40B4-BE49-F238E27FC236}">
                <a16:creationId xmlns:a16="http://schemas.microsoft.com/office/drawing/2014/main" id="{53599618-1A6B-4C73-9305-F16959D2F0D4}"/>
              </a:ext>
            </a:extLst>
          </p:cNvPr>
          <p:cNvSpPr txBox="1"/>
          <p:nvPr/>
        </p:nvSpPr>
        <p:spPr>
          <a:xfrm>
            <a:off x="0" y="5940504"/>
            <a:ext cx="12192000" cy="369332"/>
          </a:xfrm>
          <a:prstGeom prst="rect">
            <a:avLst/>
          </a:prstGeom>
          <a:noFill/>
        </p:spPr>
        <p:txBody>
          <a:bodyPr wrap="square">
            <a:spAutoFit/>
          </a:bodyPr>
          <a:lstStyle/>
          <a:p>
            <a:pPr algn="ctr"/>
            <a:r>
              <a:rPr lang="en-US" b="1"/>
              <a:t>Federal ID #: 77-0165040</a:t>
            </a:r>
          </a:p>
        </p:txBody>
      </p:sp>
      <p:pic>
        <p:nvPicPr>
          <p:cNvPr id="3" name="Picture 2">
            <a:extLst>
              <a:ext uri="{FF2B5EF4-FFF2-40B4-BE49-F238E27FC236}">
                <a16:creationId xmlns:a16="http://schemas.microsoft.com/office/drawing/2014/main" id="{36D55A62-202F-44E9-9213-D3F47BEE419C}"/>
              </a:ext>
            </a:extLst>
          </p:cNvPr>
          <p:cNvPicPr>
            <a:picLocks noChangeAspect="1"/>
          </p:cNvPicPr>
          <p:nvPr/>
        </p:nvPicPr>
        <p:blipFill>
          <a:blip r:embed="rId6"/>
          <a:stretch>
            <a:fillRect/>
          </a:stretch>
        </p:blipFill>
        <p:spPr>
          <a:xfrm>
            <a:off x="648259" y="4417856"/>
            <a:ext cx="3542599" cy="743945"/>
          </a:xfrm>
          <a:prstGeom prst="rect">
            <a:avLst/>
          </a:prstGeom>
        </p:spPr>
      </p:pic>
      <p:sp>
        <p:nvSpPr>
          <p:cNvPr id="9" name="TextBox 8">
            <a:extLst>
              <a:ext uri="{FF2B5EF4-FFF2-40B4-BE49-F238E27FC236}">
                <a16:creationId xmlns:a16="http://schemas.microsoft.com/office/drawing/2014/main" id="{51EDC16D-D20B-40C2-B7F6-56DA44D61A00}"/>
              </a:ext>
            </a:extLst>
          </p:cNvPr>
          <p:cNvSpPr txBox="1"/>
          <p:nvPr/>
        </p:nvSpPr>
        <p:spPr>
          <a:xfrm>
            <a:off x="859822" y="1992871"/>
            <a:ext cx="5277849" cy="1569660"/>
          </a:xfrm>
          <a:prstGeom prst="rect">
            <a:avLst/>
          </a:prstGeom>
          <a:noFill/>
        </p:spPr>
        <p:txBody>
          <a:bodyPr wrap="square">
            <a:spAutoFit/>
          </a:bodyPr>
          <a:lstStyle/>
          <a:p>
            <a:pPr marL="0" marR="0" indent="0">
              <a:spcBef>
                <a:spcPts val="0"/>
              </a:spcBef>
              <a:buNone/>
            </a:pPr>
            <a:r>
              <a:rPr lang="en-US" sz="2000" b="1">
                <a:solidFill>
                  <a:srgbClr val="000000"/>
                </a:solidFill>
                <a:effectLst/>
                <a:latin typeface="Tahoma" panose="020B0604030504040204" pitchFamily="34" charset="0"/>
                <a:ea typeface="Calibri" panose="020F0502020204030204" pitchFamily="34" charset="0"/>
              </a:rPr>
              <a:t>Rotary Club of Almaden Valley</a:t>
            </a:r>
          </a:p>
          <a:p>
            <a:pPr marL="0" marR="0" indent="0">
              <a:spcBef>
                <a:spcPts val="0"/>
              </a:spcBef>
              <a:buNone/>
            </a:pPr>
            <a:r>
              <a:rPr lang="en-US" sz="2000">
                <a:solidFill>
                  <a:srgbClr val="000000"/>
                </a:solidFill>
                <a:latin typeface="Tahoma" panose="020B0604030504040204" pitchFamily="34" charset="0"/>
                <a:ea typeface="Calibri" panose="020F0502020204030204" pitchFamily="34" charset="0"/>
              </a:rPr>
              <a:t>info@avrcendowment.org</a:t>
            </a:r>
          </a:p>
          <a:p>
            <a:pPr marL="0" marR="0" indent="0">
              <a:spcBef>
                <a:spcPts val="0"/>
              </a:spcBef>
              <a:buNone/>
            </a:pPr>
            <a:r>
              <a:rPr lang="en-US" sz="2000">
                <a:solidFill>
                  <a:schemeClr val="accent3">
                    <a:lumMod val="75000"/>
                  </a:schemeClr>
                </a:solidFill>
                <a:effectLst/>
                <a:latin typeface="Tahoma" panose="020B0604030504040204" pitchFamily="34" charset="0"/>
                <a:ea typeface="Calibri" panose="020F0502020204030204" pitchFamily="34" charset="0"/>
              </a:rPr>
              <a:t>www.AVRCendowment.org</a:t>
            </a:r>
          </a:p>
          <a:p>
            <a:pPr marL="0" marR="0" indent="0">
              <a:spcBef>
                <a:spcPts val="0"/>
              </a:spcBef>
              <a:buNone/>
            </a:pPr>
            <a:br>
              <a:rPr lang="en-US" sz="1800">
                <a:solidFill>
                  <a:srgbClr val="000000"/>
                </a:solidFill>
                <a:effectLst/>
                <a:latin typeface="Tahoma" panose="020B0604030504040204" pitchFamily="34" charset="0"/>
                <a:ea typeface="Calibri" panose="020F0502020204030204" pitchFamily="34" charset="0"/>
              </a:rPr>
            </a:br>
            <a:endParaRPr lang="en-US" sz="1800">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2ED88D6B-5DDE-45F8-BA54-A0E0CE3C2EB6}"/>
              </a:ext>
            </a:extLst>
          </p:cNvPr>
          <p:cNvPicPr>
            <a:picLocks noChangeAspect="1"/>
          </p:cNvPicPr>
          <p:nvPr/>
        </p:nvPicPr>
        <p:blipFill>
          <a:blip r:embed="rId7"/>
          <a:stretch>
            <a:fillRect/>
          </a:stretch>
        </p:blipFill>
        <p:spPr>
          <a:xfrm>
            <a:off x="3282418" y="3066351"/>
            <a:ext cx="2196315" cy="1488004"/>
          </a:xfrm>
          <a:prstGeom prst="rect">
            <a:avLst/>
          </a:prstGeom>
        </p:spPr>
      </p:pic>
      <p:pic>
        <p:nvPicPr>
          <p:cNvPr id="5" name="Picture 4" descr="Logo, company name&#10;&#10;Description automatically generated">
            <a:extLst>
              <a:ext uri="{FF2B5EF4-FFF2-40B4-BE49-F238E27FC236}">
                <a16:creationId xmlns:a16="http://schemas.microsoft.com/office/drawing/2014/main" id="{290C94C9-F8AD-4270-AB07-8D5B53D119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701" y="3563564"/>
            <a:ext cx="3811901" cy="1280053"/>
          </a:xfrm>
          <a:prstGeom prst="rect">
            <a:avLst/>
          </a:prstGeom>
        </p:spPr>
      </p:pic>
    </p:spTree>
    <p:extLst>
      <p:ext uri="{BB962C8B-B14F-4D97-AF65-F5344CB8AC3E}">
        <p14:creationId xmlns:p14="http://schemas.microsoft.com/office/powerpoint/2010/main" val="369840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369A1DA8-FC17-48A7-A751-0D439BB87DC9}"/>
              </a:ext>
            </a:extLst>
          </p:cNvPr>
          <p:cNvPicPr>
            <a:picLocks noChangeAspect="1"/>
          </p:cNvPicPr>
          <p:nvPr/>
        </p:nvPicPr>
        <p:blipFill>
          <a:blip r:embed="rId2"/>
          <a:stretch>
            <a:fillRect/>
          </a:stretch>
        </p:blipFill>
        <p:spPr>
          <a:xfrm>
            <a:off x="7542227" y="4967749"/>
            <a:ext cx="1823843" cy="1823843"/>
          </a:xfrm>
          <a:prstGeom prst="rect">
            <a:avLst/>
          </a:prstGeom>
        </p:spPr>
      </p:pic>
      <p:pic>
        <p:nvPicPr>
          <p:cNvPr id="11" name="Picture 10">
            <a:extLst>
              <a:ext uri="{FF2B5EF4-FFF2-40B4-BE49-F238E27FC236}">
                <a16:creationId xmlns:a16="http://schemas.microsoft.com/office/drawing/2014/main" id="{0FEDB03B-998C-4571-87EA-991091A595F5}"/>
              </a:ext>
            </a:extLst>
          </p:cNvPr>
          <p:cNvPicPr>
            <a:picLocks noChangeAspect="1"/>
          </p:cNvPicPr>
          <p:nvPr/>
        </p:nvPicPr>
        <p:blipFill>
          <a:blip r:embed="rId3"/>
          <a:stretch>
            <a:fillRect/>
          </a:stretch>
        </p:blipFill>
        <p:spPr>
          <a:xfrm>
            <a:off x="316071" y="3560542"/>
            <a:ext cx="3134019" cy="658144"/>
          </a:xfrm>
          <a:prstGeom prst="rect">
            <a:avLst/>
          </a:prstGeom>
        </p:spPr>
      </p:pic>
      <p:pic>
        <p:nvPicPr>
          <p:cNvPr id="5" name="Picture 4">
            <a:extLst>
              <a:ext uri="{FF2B5EF4-FFF2-40B4-BE49-F238E27FC236}">
                <a16:creationId xmlns:a16="http://schemas.microsoft.com/office/drawing/2014/main" id="{B3DC71E1-F768-45A3-BB10-BBD97242457B}"/>
              </a:ext>
            </a:extLst>
          </p:cNvPr>
          <p:cNvPicPr>
            <a:picLocks noChangeAspect="1"/>
          </p:cNvPicPr>
          <p:nvPr/>
        </p:nvPicPr>
        <p:blipFill>
          <a:blip r:embed="rId4"/>
          <a:stretch>
            <a:fillRect/>
          </a:stretch>
        </p:blipFill>
        <p:spPr>
          <a:xfrm>
            <a:off x="7720622" y="3560542"/>
            <a:ext cx="4163858" cy="1280053"/>
          </a:xfrm>
          <a:prstGeom prst="rect">
            <a:avLst/>
          </a:prstGeom>
        </p:spPr>
      </p:pic>
      <p:sp>
        <p:nvSpPr>
          <p:cNvPr id="12" name="TextBox 11">
            <a:extLst>
              <a:ext uri="{FF2B5EF4-FFF2-40B4-BE49-F238E27FC236}">
                <a16:creationId xmlns:a16="http://schemas.microsoft.com/office/drawing/2014/main" id="{8820519E-6761-424A-BE54-4004B4C5E672}"/>
              </a:ext>
            </a:extLst>
          </p:cNvPr>
          <p:cNvSpPr txBox="1"/>
          <p:nvPr/>
        </p:nvSpPr>
        <p:spPr>
          <a:xfrm>
            <a:off x="4164674" y="3217568"/>
            <a:ext cx="3000129" cy="1569660"/>
          </a:xfrm>
          <a:prstGeom prst="rect">
            <a:avLst/>
          </a:prstGeom>
          <a:noFill/>
        </p:spPr>
        <p:txBody>
          <a:bodyPr wrap="square" rtlCol="0">
            <a:spAutoFit/>
          </a:bodyPr>
          <a:lstStyle/>
          <a:p>
            <a:pPr algn="ctr"/>
            <a:r>
              <a:rPr lang="en-US" sz="4800" b="1">
                <a:solidFill>
                  <a:schemeClr val="accent2">
                    <a:lumMod val="75000"/>
                  </a:schemeClr>
                </a:solidFill>
                <a:latin typeface="Arial" panose="020B0604020202020204" pitchFamily="34" charset="0"/>
                <a:cs typeface="Arial" panose="020B0604020202020204" pitchFamily="34" charset="0"/>
              </a:rPr>
              <a:t>Thank you!</a:t>
            </a:r>
          </a:p>
        </p:txBody>
      </p:sp>
      <p:pic>
        <p:nvPicPr>
          <p:cNvPr id="14" name="Picture 13" descr="Icon&#10;&#10;Description automatically generated">
            <a:extLst>
              <a:ext uri="{FF2B5EF4-FFF2-40B4-BE49-F238E27FC236}">
                <a16:creationId xmlns:a16="http://schemas.microsoft.com/office/drawing/2014/main" id="{3379FE97-2729-4E0E-8ADD-6EB2CEA59A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3230" y="5421870"/>
            <a:ext cx="2381250" cy="790575"/>
          </a:xfrm>
          <a:prstGeom prst="rect">
            <a:avLst/>
          </a:prstGeom>
        </p:spPr>
      </p:pic>
      <p:pic>
        <p:nvPicPr>
          <p:cNvPr id="17" name="Picture 16" descr="A drawing of a face&#10;&#10;Description automatically generated">
            <a:extLst>
              <a:ext uri="{FF2B5EF4-FFF2-40B4-BE49-F238E27FC236}">
                <a16:creationId xmlns:a16="http://schemas.microsoft.com/office/drawing/2014/main" id="{71E91A7E-B722-4A1B-AB16-96A75097CB20}"/>
              </a:ext>
            </a:extLst>
          </p:cNvPr>
          <p:cNvPicPr>
            <a:picLocks noChangeAspect="1"/>
          </p:cNvPicPr>
          <p:nvPr/>
        </p:nvPicPr>
        <p:blipFill rotWithShape="1">
          <a:blip r:embed="rId6">
            <a:extLst>
              <a:ext uri="{28A0092B-C50C-407E-A947-70E740481C1C}">
                <a14:useLocalDpi xmlns:a14="http://schemas.microsoft.com/office/drawing/2010/main" val="0"/>
              </a:ext>
            </a:extLst>
          </a:blip>
          <a:srcRect r="51913"/>
          <a:stretch/>
        </p:blipFill>
        <p:spPr>
          <a:xfrm>
            <a:off x="2170307" y="199451"/>
            <a:ext cx="2559566" cy="1729913"/>
          </a:xfrm>
          <a:prstGeom prst="rect">
            <a:avLst/>
          </a:prstGeom>
        </p:spPr>
      </p:pic>
      <p:pic>
        <p:nvPicPr>
          <p:cNvPr id="15" name="Picture 14" descr="Logo, company name&#10;&#10;Description automatically generated">
            <a:extLst>
              <a:ext uri="{FF2B5EF4-FFF2-40B4-BE49-F238E27FC236}">
                <a16:creationId xmlns:a16="http://schemas.microsoft.com/office/drawing/2014/main" id="{0BBE8E35-27A7-4E69-BDB7-59A2617EC6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7885" y="2280489"/>
            <a:ext cx="3811901" cy="1280053"/>
          </a:xfrm>
          <a:prstGeom prst="rect">
            <a:avLst/>
          </a:prstGeom>
        </p:spPr>
      </p:pic>
      <p:pic>
        <p:nvPicPr>
          <p:cNvPr id="3" name="Picture 2">
            <a:extLst>
              <a:ext uri="{FF2B5EF4-FFF2-40B4-BE49-F238E27FC236}">
                <a16:creationId xmlns:a16="http://schemas.microsoft.com/office/drawing/2014/main" id="{28DA28D7-3D49-4C8F-AD37-11FF08380C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90" y="1122710"/>
            <a:ext cx="2324930" cy="1644463"/>
          </a:xfrm>
          <a:prstGeom prst="rect">
            <a:avLst/>
          </a:prstGeom>
        </p:spPr>
      </p:pic>
      <p:pic>
        <p:nvPicPr>
          <p:cNvPr id="6" name="Picture 5">
            <a:extLst>
              <a:ext uri="{FF2B5EF4-FFF2-40B4-BE49-F238E27FC236}">
                <a16:creationId xmlns:a16="http://schemas.microsoft.com/office/drawing/2014/main" id="{2C986D56-A7A5-449F-96B7-BB979FFCBA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7620" y="2359323"/>
            <a:ext cx="2015279" cy="1181673"/>
          </a:xfrm>
          <a:prstGeom prst="rect">
            <a:avLst/>
          </a:prstGeom>
        </p:spPr>
      </p:pic>
    </p:spTree>
    <p:extLst>
      <p:ext uri="{BB962C8B-B14F-4D97-AF65-F5344CB8AC3E}">
        <p14:creationId xmlns:p14="http://schemas.microsoft.com/office/powerpoint/2010/main" val="251410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369A1DA8-FC17-48A7-A751-0D439BB87DC9}"/>
              </a:ext>
            </a:extLst>
          </p:cNvPr>
          <p:cNvPicPr>
            <a:picLocks noChangeAspect="1"/>
          </p:cNvPicPr>
          <p:nvPr/>
        </p:nvPicPr>
        <p:blipFill>
          <a:blip r:embed="rId3"/>
          <a:stretch>
            <a:fillRect/>
          </a:stretch>
        </p:blipFill>
        <p:spPr>
          <a:xfrm>
            <a:off x="7553093" y="4979042"/>
            <a:ext cx="1823843" cy="1823843"/>
          </a:xfrm>
          <a:prstGeom prst="rect">
            <a:avLst/>
          </a:prstGeom>
        </p:spPr>
      </p:pic>
      <p:pic>
        <p:nvPicPr>
          <p:cNvPr id="11" name="Picture 10">
            <a:extLst>
              <a:ext uri="{FF2B5EF4-FFF2-40B4-BE49-F238E27FC236}">
                <a16:creationId xmlns:a16="http://schemas.microsoft.com/office/drawing/2014/main" id="{0FEDB03B-998C-4571-87EA-991091A595F5}"/>
              </a:ext>
            </a:extLst>
          </p:cNvPr>
          <p:cNvPicPr>
            <a:picLocks noChangeAspect="1"/>
          </p:cNvPicPr>
          <p:nvPr/>
        </p:nvPicPr>
        <p:blipFill>
          <a:blip r:embed="rId4"/>
          <a:stretch>
            <a:fillRect/>
          </a:stretch>
        </p:blipFill>
        <p:spPr>
          <a:xfrm>
            <a:off x="435096" y="3612713"/>
            <a:ext cx="2848910" cy="598271"/>
          </a:xfrm>
          <a:prstGeom prst="rect">
            <a:avLst/>
          </a:prstGeom>
        </p:spPr>
      </p:pic>
      <p:pic>
        <p:nvPicPr>
          <p:cNvPr id="5" name="Picture 4">
            <a:extLst>
              <a:ext uri="{FF2B5EF4-FFF2-40B4-BE49-F238E27FC236}">
                <a16:creationId xmlns:a16="http://schemas.microsoft.com/office/drawing/2014/main" id="{B3DC71E1-F768-45A3-BB10-BBD97242457B}"/>
              </a:ext>
            </a:extLst>
          </p:cNvPr>
          <p:cNvPicPr>
            <a:picLocks noChangeAspect="1"/>
          </p:cNvPicPr>
          <p:nvPr/>
        </p:nvPicPr>
        <p:blipFill>
          <a:blip r:embed="rId5"/>
          <a:stretch>
            <a:fillRect/>
          </a:stretch>
        </p:blipFill>
        <p:spPr>
          <a:xfrm>
            <a:off x="7857782" y="3630619"/>
            <a:ext cx="4163858" cy="1280053"/>
          </a:xfrm>
          <a:prstGeom prst="rect">
            <a:avLst/>
          </a:prstGeom>
        </p:spPr>
      </p:pic>
      <p:sp>
        <p:nvSpPr>
          <p:cNvPr id="12" name="TextBox 11">
            <a:extLst>
              <a:ext uri="{FF2B5EF4-FFF2-40B4-BE49-F238E27FC236}">
                <a16:creationId xmlns:a16="http://schemas.microsoft.com/office/drawing/2014/main" id="{8820519E-6761-424A-BE54-4004B4C5E672}"/>
              </a:ext>
            </a:extLst>
          </p:cNvPr>
          <p:cNvSpPr txBox="1"/>
          <p:nvPr/>
        </p:nvSpPr>
        <p:spPr>
          <a:xfrm>
            <a:off x="4143905" y="3672375"/>
            <a:ext cx="3191681" cy="1200329"/>
          </a:xfrm>
          <a:prstGeom prst="rect">
            <a:avLst/>
          </a:prstGeom>
          <a:noFill/>
        </p:spPr>
        <p:txBody>
          <a:bodyPr wrap="square" rtlCol="0">
            <a:spAutoFit/>
          </a:bodyPr>
          <a:lstStyle/>
          <a:p>
            <a:pPr algn="ctr"/>
            <a:r>
              <a:rPr lang="en-US" sz="3600" b="1">
                <a:solidFill>
                  <a:schemeClr val="accent2">
                    <a:lumMod val="75000"/>
                  </a:schemeClr>
                </a:solidFill>
                <a:latin typeface="Arial Rounded MT Bold" panose="020F0704030504030204" pitchFamily="34" charset="0"/>
                <a:cs typeface="Arial" panose="020B0604020202020204" pitchFamily="34" charset="0"/>
              </a:rPr>
              <a:t>Collaborative </a:t>
            </a:r>
          </a:p>
          <a:p>
            <a:pPr algn="ctr"/>
            <a:r>
              <a:rPr lang="en-US" sz="3600" b="1">
                <a:solidFill>
                  <a:schemeClr val="accent2">
                    <a:lumMod val="75000"/>
                  </a:schemeClr>
                </a:solidFill>
                <a:latin typeface="Arial Rounded MT Bold" panose="020F0704030504030204" pitchFamily="34" charset="0"/>
                <a:cs typeface="Arial" panose="020B0604020202020204" pitchFamily="34" charset="0"/>
              </a:rPr>
              <a:t>Effort</a:t>
            </a:r>
          </a:p>
        </p:txBody>
      </p:sp>
      <p:pic>
        <p:nvPicPr>
          <p:cNvPr id="14" name="Picture 13" descr="Icon&#10;&#10;Description automatically generated">
            <a:extLst>
              <a:ext uri="{FF2B5EF4-FFF2-40B4-BE49-F238E27FC236}">
                <a16:creationId xmlns:a16="http://schemas.microsoft.com/office/drawing/2014/main" id="{3379FE97-2729-4E0E-8ADD-6EB2CEA59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9855" y="5360991"/>
            <a:ext cx="2381250" cy="790575"/>
          </a:xfrm>
          <a:prstGeom prst="rect">
            <a:avLst/>
          </a:prstGeom>
        </p:spPr>
      </p:pic>
      <p:pic>
        <p:nvPicPr>
          <p:cNvPr id="17" name="Picture 16" descr="A drawing of a face&#10;&#10;Description automatically generated">
            <a:extLst>
              <a:ext uri="{FF2B5EF4-FFF2-40B4-BE49-F238E27FC236}">
                <a16:creationId xmlns:a16="http://schemas.microsoft.com/office/drawing/2014/main" id="{71E91A7E-B722-4A1B-AB16-96A75097CB20}"/>
              </a:ext>
            </a:extLst>
          </p:cNvPr>
          <p:cNvPicPr>
            <a:picLocks noChangeAspect="1"/>
          </p:cNvPicPr>
          <p:nvPr/>
        </p:nvPicPr>
        <p:blipFill rotWithShape="1">
          <a:blip r:embed="rId7">
            <a:extLst>
              <a:ext uri="{28A0092B-C50C-407E-A947-70E740481C1C}">
                <a14:useLocalDpi xmlns:a14="http://schemas.microsoft.com/office/drawing/2010/main" val="0"/>
              </a:ext>
            </a:extLst>
          </a:blip>
          <a:srcRect r="51913"/>
          <a:stretch/>
        </p:blipFill>
        <p:spPr>
          <a:xfrm>
            <a:off x="2508549" y="305973"/>
            <a:ext cx="2476423" cy="1673719"/>
          </a:xfrm>
          <a:prstGeom prst="rect">
            <a:avLst/>
          </a:prstGeom>
        </p:spPr>
      </p:pic>
      <p:pic>
        <p:nvPicPr>
          <p:cNvPr id="4" name="Picture 3" descr="Logo, company name&#10;&#10;Description automatically generated">
            <a:extLst>
              <a:ext uri="{FF2B5EF4-FFF2-40B4-BE49-F238E27FC236}">
                <a16:creationId xmlns:a16="http://schemas.microsoft.com/office/drawing/2014/main" id="{04927CE8-79DC-49C0-927A-2291287138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7782" y="2299033"/>
            <a:ext cx="3811901" cy="1280053"/>
          </a:xfrm>
          <a:prstGeom prst="rect">
            <a:avLst/>
          </a:prstGeom>
        </p:spPr>
      </p:pic>
      <p:pic>
        <p:nvPicPr>
          <p:cNvPr id="3" name="Picture 2">
            <a:extLst>
              <a:ext uri="{FF2B5EF4-FFF2-40B4-BE49-F238E27FC236}">
                <a16:creationId xmlns:a16="http://schemas.microsoft.com/office/drawing/2014/main" id="{86DA5E99-2C4C-4B8C-AFF4-627F64FE75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5915" y="2366937"/>
            <a:ext cx="1942962" cy="1139270"/>
          </a:xfrm>
          <a:prstGeom prst="rect">
            <a:avLst/>
          </a:prstGeom>
        </p:spPr>
      </p:pic>
      <p:pic>
        <p:nvPicPr>
          <p:cNvPr id="10" name="Picture 9">
            <a:extLst>
              <a:ext uri="{FF2B5EF4-FFF2-40B4-BE49-F238E27FC236}">
                <a16:creationId xmlns:a16="http://schemas.microsoft.com/office/drawing/2014/main" id="{C1276BC3-38EB-4621-8321-0527A964F7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600" y="774489"/>
            <a:ext cx="2313797" cy="1636588"/>
          </a:xfrm>
          <a:prstGeom prst="rect">
            <a:avLst/>
          </a:prstGeom>
        </p:spPr>
      </p:pic>
    </p:spTree>
    <p:extLst>
      <p:ext uri="{BB962C8B-B14F-4D97-AF65-F5344CB8AC3E}">
        <p14:creationId xmlns:p14="http://schemas.microsoft.com/office/powerpoint/2010/main" val="379820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978C-CF89-43BA-A749-9AC4B9FD3CBF}"/>
              </a:ext>
            </a:extLst>
          </p:cNvPr>
          <p:cNvSpPr>
            <a:spLocks noGrp="1"/>
          </p:cNvSpPr>
          <p:nvPr>
            <p:ph type="title" idx="4294967295"/>
          </p:nvPr>
        </p:nvSpPr>
        <p:spPr>
          <a:xfrm>
            <a:off x="0" y="287338"/>
            <a:ext cx="5834358" cy="1449387"/>
          </a:xfrm>
        </p:spPr>
        <p:txBody>
          <a:bodyPr/>
          <a:lstStyle/>
          <a:p>
            <a:pPr algn="r"/>
            <a:r>
              <a:rPr lang="en-US"/>
              <a:t>All-Inclusive </a:t>
            </a:r>
            <a:br>
              <a:rPr lang="en-US"/>
            </a:br>
            <a:r>
              <a:rPr lang="en-US"/>
              <a:t>Playground Grant</a:t>
            </a:r>
          </a:p>
        </p:txBody>
      </p:sp>
      <p:sp>
        <p:nvSpPr>
          <p:cNvPr id="3" name="Content Placeholder 2">
            <a:extLst>
              <a:ext uri="{FF2B5EF4-FFF2-40B4-BE49-F238E27FC236}">
                <a16:creationId xmlns:a16="http://schemas.microsoft.com/office/drawing/2014/main" id="{03C9E736-4ADA-44C1-BC4E-25719FC3DF6A}"/>
              </a:ext>
            </a:extLst>
          </p:cNvPr>
          <p:cNvSpPr>
            <a:spLocks noGrp="1"/>
          </p:cNvSpPr>
          <p:nvPr>
            <p:ph idx="4294967295"/>
          </p:nvPr>
        </p:nvSpPr>
        <p:spPr>
          <a:xfrm>
            <a:off x="0" y="1846263"/>
            <a:ext cx="5834358" cy="4022725"/>
          </a:xfrm>
        </p:spPr>
        <p:txBody>
          <a:bodyPr>
            <a:normAutofit/>
          </a:bodyPr>
          <a:lstStyle/>
          <a:p>
            <a:pPr algn="r">
              <a:spcBef>
                <a:spcPts val="0"/>
              </a:spcBef>
            </a:pPr>
            <a:r>
              <a:rPr lang="en-US" sz="2400"/>
              <a:t>Santa Clara County awarded the </a:t>
            </a:r>
          </a:p>
          <a:p>
            <a:pPr algn="r">
              <a:spcBef>
                <a:spcPts val="0"/>
              </a:spcBef>
            </a:pPr>
            <a:r>
              <a:rPr lang="en-US" sz="2400"/>
              <a:t>City of San José with a matching AIP grant.</a:t>
            </a:r>
          </a:p>
          <a:p>
            <a:endParaRPr lang="en-US" sz="1000"/>
          </a:p>
          <a:p>
            <a:pPr algn="r">
              <a:spcBef>
                <a:spcPts val="600"/>
              </a:spcBef>
            </a:pPr>
            <a:r>
              <a:rPr lang="en-US" sz="2400"/>
              <a:t>Grant Amount from SCC:  </a:t>
            </a:r>
            <a:r>
              <a:rPr lang="en-US" sz="2400" b="1"/>
              <a:t>$671,250</a:t>
            </a:r>
          </a:p>
          <a:p>
            <a:pPr algn="r">
              <a:spcBef>
                <a:spcPts val="600"/>
              </a:spcBef>
            </a:pPr>
            <a:r>
              <a:rPr lang="en-US" sz="2400" u="dbl"/>
              <a:t>Matching Contribution by CSJ</a:t>
            </a:r>
            <a:r>
              <a:rPr lang="en-US" sz="2400" b="1" u="dbl"/>
              <a:t>:  $671,250</a:t>
            </a:r>
          </a:p>
          <a:p>
            <a:pPr algn="r"/>
            <a:r>
              <a:rPr lang="en-US" sz="2400"/>
              <a:t>Total Project Budget: </a:t>
            </a:r>
            <a:r>
              <a:rPr lang="en-US" sz="2400" b="1"/>
              <a:t>$1,342,500</a:t>
            </a:r>
          </a:p>
          <a:p>
            <a:endParaRPr lang="en-US" sz="2400" b="1"/>
          </a:p>
          <a:p>
            <a:endParaRPr lang="en-US"/>
          </a:p>
        </p:txBody>
      </p:sp>
      <p:pic>
        <p:nvPicPr>
          <p:cNvPr id="7" name="Picture 6">
            <a:extLst>
              <a:ext uri="{FF2B5EF4-FFF2-40B4-BE49-F238E27FC236}">
                <a16:creationId xmlns:a16="http://schemas.microsoft.com/office/drawing/2014/main" id="{ECFEF829-02A9-46D9-82D9-24CC793458B6}"/>
              </a:ext>
            </a:extLst>
          </p:cNvPr>
          <p:cNvPicPr>
            <a:picLocks noChangeAspect="1"/>
          </p:cNvPicPr>
          <p:nvPr/>
        </p:nvPicPr>
        <p:blipFill>
          <a:blip r:embed="rId3"/>
          <a:stretch>
            <a:fillRect/>
          </a:stretch>
        </p:blipFill>
        <p:spPr>
          <a:xfrm>
            <a:off x="185358" y="4620552"/>
            <a:ext cx="1526248" cy="1526248"/>
          </a:xfrm>
          <a:prstGeom prst="rect">
            <a:avLst/>
          </a:prstGeom>
        </p:spPr>
      </p:pic>
      <p:pic>
        <p:nvPicPr>
          <p:cNvPr id="9" name="Picture 8">
            <a:extLst>
              <a:ext uri="{FF2B5EF4-FFF2-40B4-BE49-F238E27FC236}">
                <a16:creationId xmlns:a16="http://schemas.microsoft.com/office/drawing/2014/main" id="{3E10105C-E7E4-48F2-80F8-466F012D49E8}"/>
              </a:ext>
            </a:extLst>
          </p:cNvPr>
          <p:cNvPicPr>
            <a:picLocks noChangeAspect="1"/>
          </p:cNvPicPr>
          <p:nvPr/>
        </p:nvPicPr>
        <p:blipFill>
          <a:blip r:embed="rId4"/>
          <a:stretch>
            <a:fillRect/>
          </a:stretch>
        </p:blipFill>
        <p:spPr>
          <a:xfrm>
            <a:off x="1894092" y="4727894"/>
            <a:ext cx="4163858" cy="1280053"/>
          </a:xfrm>
          <a:prstGeom prst="rect">
            <a:avLst/>
          </a:prstGeom>
        </p:spPr>
      </p:pic>
      <p:pic>
        <p:nvPicPr>
          <p:cNvPr id="4" name="Picture 3" descr="A picture containing map&#10;&#10;Description automatically generated">
            <a:extLst>
              <a:ext uri="{FF2B5EF4-FFF2-40B4-BE49-F238E27FC236}">
                <a16:creationId xmlns:a16="http://schemas.microsoft.com/office/drawing/2014/main" id="{8A052676-C6DD-4116-AA6E-39761080E784}"/>
              </a:ext>
            </a:extLst>
          </p:cNvPr>
          <p:cNvPicPr>
            <a:picLocks noChangeAspect="1"/>
          </p:cNvPicPr>
          <p:nvPr/>
        </p:nvPicPr>
        <p:blipFill rotWithShape="1">
          <a:blip r:embed="rId5">
            <a:extLst>
              <a:ext uri="{28A0092B-C50C-407E-A947-70E740481C1C}">
                <a14:useLocalDpi xmlns:a14="http://schemas.microsoft.com/office/drawing/2010/main" val="0"/>
              </a:ext>
            </a:extLst>
          </a:blip>
          <a:srcRect l="8830" t="13534" r="73413" b="53502"/>
          <a:stretch/>
        </p:blipFill>
        <p:spPr>
          <a:xfrm>
            <a:off x="6241080" y="153240"/>
            <a:ext cx="5950920" cy="6182338"/>
          </a:xfrm>
          <a:prstGeom prst="rect">
            <a:avLst/>
          </a:prstGeom>
        </p:spPr>
      </p:pic>
      <p:pic>
        <p:nvPicPr>
          <p:cNvPr id="6" name="Picture 5" descr="Map&#10;&#10;Description automatically generated">
            <a:extLst>
              <a:ext uri="{FF2B5EF4-FFF2-40B4-BE49-F238E27FC236}">
                <a16:creationId xmlns:a16="http://schemas.microsoft.com/office/drawing/2014/main" id="{A5D78D96-6B60-4B75-B553-3571B9EBD74A}"/>
              </a:ext>
            </a:extLst>
          </p:cNvPr>
          <p:cNvPicPr>
            <a:picLocks noChangeAspect="1"/>
          </p:cNvPicPr>
          <p:nvPr/>
        </p:nvPicPr>
        <p:blipFill rotWithShape="1">
          <a:blip r:embed="rId6">
            <a:extLst>
              <a:ext uri="{28A0092B-C50C-407E-A947-70E740481C1C}">
                <a14:useLocalDpi xmlns:a14="http://schemas.microsoft.com/office/drawing/2010/main" val="0"/>
              </a:ext>
            </a:extLst>
          </a:blip>
          <a:srcRect l="3492" r="3490" b="7101"/>
          <a:stretch/>
        </p:blipFill>
        <p:spPr>
          <a:xfrm>
            <a:off x="9612564" y="153240"/>
            <a:ext cx="2594846" cy="2436211"/>
          </a:xfrm>
          <a:prstGeom prst="rect">
            <a:avLst/>
          </a:prstGeom>
        </p:spPr>
      </p:pic>
      <p:sp>
        <p:nvSpPr>
          <p:cNvPr id="11" name="TextBox 10">
            <a:extLst>
              <a:ext uri="{FF2B5EF4-FFF2-40B4-BE49-F238E27FC236}">
                <a16:creationId xmlns:a16="http://schemas.microsoft.com/office/drawing/2014/main" id="{403D718A-C0E1-401C-9169-7639D59D2A2A}"/>
              </a:ext>
            </a:extLst>
          </p:cNvPr>
          <p:cNvSpPr txBox="1"/>
          <p:nvPr/>
        </p:nvSpPr>
        <p:spPr>
          <a:xfrm>
            <a:off x="6241080" y="153240"/>
            <a:ext cx="3371484" cy="400110"/>
          </a:xfrm>
          <a:prstGeom prst="rect">
            <a:avLst/>
          </a:prstGeom>
          <a:noFill/>
        </p:spPr>
        <p:txBody>
          <a:bodyPr wrap="square" rtlCol="0">
            <a:spAutoFit/>
          </a:bodyPr>
          <a:lstStyle/>
          <a:p>
            <a:pPr algn="ctr"/>
            <a:r>
              <a:rPr lang="en-US" sz="2000" b="1"/>
              <a:t>Current Design</a:t>
            </a:r>
          </a:p>
        </p:txBody>
      </p:sp>
    </p:spTree>
    <p:extLst>
      <p:ext uri="{BB962C8B-B14F-4D97-AF65-F5344CB8AC3E}">
        <p14:creationId xmlns:p14="http://schemas.microsoft.com/office/powerpoint/2010/main" val="1731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C88000D-A106-4CC8-98A1-1F39D38C1A69}"/>
              </a:ext>
            </a:extLst>
          </p:cNvPr>
          <p:cNvPicPr>
            <a:picLocks noChangeAspect="1"/>
          </p:cNvPicPr>
          <p:nvPr/>
        </p:nvPicPr>
        <p:blipFill rotWithShape="1">
          <a:blip r:embed="rId3">
            <a:extLst>
              <a:ext uri="{28A0092B-C50C-407E-A947-70E740481C1C}">
                <a14:useLocalDpi xmlns:a14="http://schemas.microsoft.com/office/drawing/2010/main" val="0"/>
              </a:ext>
            </a:extLst>
          </a:blip>
          <a:srcRect b="8642"/>
          <a:stretch/>
        </p:blipFill>
        <p:spPr>
          <a:xfrm>
            <a:off x="-4283" y="586154"/>
            <a:ext cx="9601201" cy="6265293"/>
          </a:xfrm>
          <a:prstGeom prst="rect">
            <a:avLst/>
          </a:prstGeom>
        </p:spPr>
      </p:pic>
      <p:grpSp>
        <p:nvGrpSpPr>
          <p:cNvPr id="24" name="Group 23">
            <a:extLst>
              <a:ext uri="{FF2B5EF4-FFF2-40B4-BE49-F238E27FC236}">
                <a16:creationId xmlns:a16="http://schemas.microsoft.com/office/drawing/2014/main" id="{62B4E0A4-4CEA-48A5-B548-7C6BD78805AF}"/>
              </a:ext>
            </a:extLst>
          </p:cNvPr>
          <p:cNvGrpSpPr/>
          <p:nvPr/>
        </p:nvGrpSpPr>
        <p:grpSpPr>
          <a:xfrm>
            <a:off x="9671137" y="899280"/>
            <a:ext cx="2453337" cy="2188381"/>
            <a:chOff x="9671137" y="627133"/>
            <a:chExt cx="2453337" cy="2188381"/>
          </a:xfrm>
        </p:grpSpPr>
        <p:pic>
          <p:nvPicPr>
            <p:cNvPr id="14" name="Picture 13">
              <a:extLst>
                <a:ext uri="{FF2B5EF4-FFF2-40B4-BE49-F238E27FC236}">
                  <a16:creationId xmlns:a16="http://schemas.microsoft.com/office/drawing/2014/main" id="{79697C17-8CCB-4F33-B6C3-FD189050626F}"/>
                </a:ext>
              </a:extLst>
            </p:cNvPr>
            <p:cNvPicPr>
              <a:picLocks noChangeAspect="1"/>
            </p:cNvPicPr>
            <p:nvPr/>
          </p:nvPicPr>
          <p:blipFill>
            <a:blip r:embed="rId4"/>
            <a:stretch>
              <a:fillRect/>
            </a:stretch>
          </p:blipFill>
          <p:spPr>
            <a:xfrm>
              <a:off x="9671137" y="948689"/>
              <a:ext cx="2453337" cy="1866825"/>
            </a:xfrm>
            <a:prstGeom prst="rect">
              <a:avLst/>
            </a:prstGeom>
          </p:spPr>
        </p:pic>
        <p:sp>
          <p:nvSpPr>
            <p:cNvPr id="16" name="TextBox 15">
              <a:extLst>
                <a:ext uri="{FF2B5EF4-FFF2-40B4-BE49-F238E27FC236}">
                  <a16:creationId xmlns:a16="http://schemas.microsoft.com/office/drawing/2014/main" id="{EC19CE01-1472-4A94-A108-9DB9B85AC7AD}"/>
                </a:ext>
              </a:extLst>
            </p:cNvPr>
            <p:cNvSpPr txBox="1"/>
            <p:nvPr/>
          </p:nvSpPr>
          <p:spPr>
            <a:xfrm>
              <a:off x="9671137" y="627133"/>
              <a:ext cx="2453337" cy="369332"/>
            </a:xfrm>
            <a:prstGeom prst="rect">
              <a:avLst/>
            </a:prstGeom>
            <a:solidFill>
              <a:schemeClr val="accent2">
                <a:lumMod val="60000"/>
                <a:lumOff val="40000"/>
              </a:schemeClr>
            </a:solidFill>
          </p:spPr>
          <p:txBody>
            <a:bodyPr wrap="square" rtlCol="0">
              <a:spAutoFit/>
            </a:bodyPr>
            <a:lstStyle/>
            <a:p>
              <a:pPr algn="ctr"/>
              <a:r>
                <a:rPr lang="en-US" b="1">
                  <a:latin typeface="Arial" panose="020B0604020202020204" pitchFamily="34" charset="0"/>
                  <a:cs typeface="Arial" panose="020B0604020202020204" pitchFamily="34" charset="0"/>
                </a:rPr>
                <a:t>Net Climber</a:t>
              </a:r>
            </a:p>
          </p:txBody>
        </p:sp>
      </p:grpSp>
      <p:sp>
        <p:nvSpPr>
          <p:cNvPr id="30" name="Rectangle 29">
            <a:extLst>
              <a:ext uri="{FF2B5EF4-FFF2-40B4-BE49-F238E27FC236}">
                <a16:creationId xmlns:a16="http://schemas.microsoft.com/office/drawing/2014/main" id="{D2F0DD47-E7D2-4527-86EE-F11024751BB4}"/>
              </a:ext>
            </a:extLst>
          </p:cNvPr>
          <p:cNvSpPr/>
          <p:nvPr/>
        </p:nvSpPr>
        <p:spPr>
          <a:xfrm>
            <a:off x="9602405" y="6265293"/>
            <a:ext cx="2590799" cy="586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9CE375-F0CC-4039-B761-119ADBE6553F}"/>
              </a:ext>
            </a:extLst>
          </p:cNvPr>
          <p:cNvSpPr txBox="1"/>
          <p:nvPr/>
        </p:nvSpPr>
        <p:spPr>
          <a:xfrm>
            <a:off x="-9770" y="-22485"/>
            <a:ext cx="9601201" cy="846386"/>
          </a:xfrm>
          <a:prstGeom prst="rect">
            <a:avLst/>
          </a:prstGeom>
          <a:noFill/>
        </p:spPr>
        <p:txBody>
          <a:bodyPr wrap="square" lIns="91440" tIns="0" rIns="91440" bIns="45720" anchor="t">
            <a:spAutoFit/>
          </a:bodyPr>
          <a:lstStyle/>
          <a:p>
            <a:pPr algn="ctr"/>
            <a:r>
              <a:rPr lang="en-US" sz="4000" b="1" spc="-50">
                <a:latin typeface="Calibri"/>
                <a:ea typeface="+mj-ea"/>
                <a:cs typeface="Calibri"/>
              </a:rPr>
              <a:t>Possibilities beyond budget constraints</a:t>
            </a:r>
            <a:endParaRPr lang="en-US" sz="4000" b="1">
              <a:latin typeface="Calibri"/>
              <a:cs typeface="Calibri"/>
            </a:endParaRPr>
          </a:p>
          <a:p>
            <a:pPr algn="ctr"/>
            <a:endParaRPr lang="en-US" sz="1200"/>
          </a:p>
        </p:txBody>
      </p:sp>
      <p:grpSp>
        <p:nvGrpSpPr>
          <p:cNvPr id="20" name="Group 19">
            <a:extLst>
              <a:ext uri="{FF2B5EF4-FFF2-40B4-BE49-F238E27FC236}">
                <a16:creationId xmlns:a16="http://schemas.microsoft.com/office/drawing/2014/main" id="{59D1E25E-A41D-4F32-8A5F-919CF3494231}"/>
              </a:ext>
            </a:extLst>
          </p:cNvPr>
          <p:cNvGrpSpPr/>
          <p:nvPr/>
        </p:nvGrpSpPr>
        <p:grpSpPr>
          <a:xfrm>
            <a:off x="9633425" y="3582637"/>
            <a:ext cx="2528760" cy="2448598"/>
            <a:chOff x="9601201" y="3782269"/>
            <a:chExt cx="2528760" cy="2448598"/>
          </a:xfrm>
          <a:solidFill>
            <a:schemeClr val="accent2">
              <a:lumMod val="60000"/>
              <a:lumOff val="40000"/>
            </a:schemeClr>
          </a:solidFill>
        </p:grpSpPr>
        <p:pic>
          <p:nvPicPr>
            <p:cNvPr id="8" name="Picture 7">
              <a:extLst>
                <a:ext uri="{FF2B5EF4-FFF2-40B4-BE49-F238E27FC236}">
                  <a16:creationId xmlns:a16="http://schemas.microsoft.com/office/drawing/2014/main" id="{81CB0D11-99F8-4B2C-A5D9-37D41A3C4343}"/>
                </a:ext>
              </a:extLst>
            </p:cNvPr>
            <p:cNvPicPr>
              <a:picLocks noChangeAspect="1"/>
            </p:cNvPicPr>
            <p:nvPr/>
          </p:nvPicPr>
          <p:blipFill rotWithShape="1">
            <a:blip r:embed="rId5"/>
            <a:srcRect r="2871" b="12639"/>
            <a:stretch/>
          </p:blipFill>
          <p:spPr>
            <a:xfrm>
              <a:off x="9601201" y="4051194"/>
              <a:ext cx="2528760" cy="2179673"/>
            </a:xfrm>
            <a:prstGeom prst="rect">
              <a:avLst/>
            </a:prstGeom>
            <a:grpFill/>
          </p:spPr>
        </p:pic>
        <p:sp>
          <p:nvSpPr>
            <p:cNvPr id="11" name="TextBox 10">
              <a:extLst>
                <a:ext uri="{FF2B5EF4-FFF2-40B4-BE49-F238E27FC236}">
                  <a16:creationId xmlns:a16="http://schemas.microsoft.com/office/drawing/2014/main" id="{2F477DAA-C1E0-4691-87BD-7A5C5116D78A}"/>
                </a:ext>
              </a:extLst>
            </p:cNvPr>
            <p:cNvSpPr txBox="1"/>
            <p:nvPr/>
          </p:nvSpPr>
          <p:spPr>
            <a:xfrm>
              <a:off x="9638912" y="3782269"/>
              <a:ext cx="2485562" cy="369332"/>
            </a:xfrm>
            <a:prstGeom prst="rect">
              <a:avLst/>
            </a:prstGeom>
            <a:grpFill/>
          </p:spPr>
          <p:txBody>
            <a:bodyPr wrap="square" rtlCol="0">
              <a:spAutoFit/>
            </a:bodyPr>
            <a:lstStyle/>
            <a:p>
              <a:pPr algn="ctr"/>
              <a:r>
                <a:rPr lang="en-US" b="1">
                  <a:latin typeface="Arial" panose="020B0604020202020204" pitchFamily="34" charset="0"/>
                  <a:cs typeface="Arial" panose="020B0604020202020204" pitchFamily="34" charset="0"/>
                </a:rPr>
                <a:t>Nest Swing</a:t>
              </a:r>
            </a:p>
          </p:txBody>
        </p:sp>
      </p:grpSp>
    </p:spTree>
    <p:extLst>
      <p:ext uri="{BB962C8B-B14F-4D97-AF65-F5344CB8AC3E}">
        <p14:creationId xmlns:p14="http://schemas.microsoft.com/office/powerpoint/2010/main" val="273925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ACF3458-3C93-4885-B665-805ED77B36BA}"/>
              </a:ext>
            </a:extLst>
          </p:cNvPr>
          <p:cNvGrpSpPr/>
          <p:nvPr/>
        </p:nvGrpSpPr>
        <p:grpSpPr>
          <a:xfrm>
            <a:off x="1092026" y="131829"/>
            <a:ext cx="9226625" cy="6177678"/>
            <a:chOff x="1092026" y="131829"/>
            <a:chExt cx="9226625" cy="6177678"/>
          </a:xfrm>
        </p:grpSpPr>
        <p:pic>
          <p:nvPicPr>
            <p:cNvPr id="3" name="Picture 2" descr="Diagram, engineering drawing&#10;&#10;Description automatically generated">
              <a:extLst>
                <a:ext uri="{FF2B5EF4-FFF2-40B4-BE49-F238E27FC236}">
                  <a16:creationId xmlns:a16="http://schemas.microsoft.com/office/drawing/2014/main" id="{9CB1C720-0040-4FBC-A976-3E6D1DBC7C0F}"/>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b="52205"/>
            <a:stretch/>
          </p:blipFill>
          <p:spPr>
            <a:xfrm>
              <a:off x="1092026" y="131829"/>
              <a:ext cx="9226625" cy="6123358"/>
            </a:xfrm>
            <a:prstGeom prst="rect">
              <a:avLst/>
            </a:prstGeom>
          </p:spPr>
        </p:pic>
        <p:sp>
          <p:nvSpPr>
            <p:cNvPr id="2" name="Rectangle 1">
              <a:extLst>
                <a:ext uri="{FF2B5EF4-FFF2-40B4-BE49-F238E27FC236}">
                  <a16:creationId xmlns:a16="http://schemas.microsoft.com/office/drawing/2014/main" id="{FAE47DD7-D6E9-40DF-B76F-6B3ABF017F83}"/>
                </a:ext>
              </a:extLst>
            </p:cNvPr>
            <p:cNvSpPr/>
            <p:nvPr/>
          </p:nvSpPr>
          <p:spPr>
            <a:xfrm>
              <a:off x="3748135" y="5939069"/>
              <a:ext cx="1149790" cy="370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204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59044-0D7E-478F-B328-575BB4FB8EC4}"/>
              </a:ext>
            </a:extLst>
          </p:cNvPr>
          <p:cNvGrpSpPr/>
          <p:nvPr/>
        </p:nvGrpSpPr>
        <p:grpSpPr>
          <a:xfrm>
            <a:off x="1610686" y="218632"/>
            <a:ext cx="9209303" cy="5989157"/>
            <a:chOff x="1610686" y="218632"/>
            <a:chExt cx="9209303" cy="5989157"/>
          </a:xfrm>
        </p:grpSpPr>
        <p:pic>
          <p:nvPicPr>
            <p:cNvPr id="3" name="Picture 2" descr="Diagram, engineering drawing&#10;&#10;Description automatically generated">
              <a:extLst>
                <a:ext uri="{FF2B5EF4-FFF2-40B4-BE49-F238E27FC236}">
                  <a16:creationId xmlns:a16="http://schemas.microsoft.com/office/drawing/2014/main" id="{9CB1C720-0040-4FBC-A976-3E6D1DBC7C0F}"/>
                </a:ext>
              </a:extLst>
            </p:cNvPr>
            <p:cNvPicPr>
              <a:picLocks noChangeAspect="1"/>
            </p:cNvPicPr>
            <p:nvPr/>
          </p:nvPicPr>
          <p:blipFill rotWithShape="1">
            <a:blip r:embed="rId3">
              <a:extLst>
                <a:ext uri="{28A0092B-C50C-407E-A947-70E740481C1C}">
                  <a14:useLocalDpi xmlns:a14="http://schemas.microsoft.com/office/drawing/2010/main" val="0"/>
                </a:ext>
              </a:extLst>
            </a:blip>
            <a:srcRect l="3384" t="47460" r="50825" b="9647"/>
            <a:stretch/>
          </p:blipFill>
          <p:spPr>
            <a:xfrm>
              <a:off x="1610686" y="218632"/>
              <a:ext cx="9209303" cy="5989157"/>
            </a:xfrm>
            <a:prstGeom prst="rect">
              <a:avLst/>
            </a:prstGeom>
          </p:spPr>
        </p:pic>
        <p:sp>
          <p:nvSpPr>
            <p:cNvPr id="2" name="Rectangle 1">
              <a:extLst>
                <a:ext uri="{FF2B5EF4-FFF2-40B4-BE49-F238E27FC236}">
                  <a16:creationId xmlns:a16="http://schemas.microsoft.com/office/drawing/2014/main" id="{A8994BAD-4638-4883-9E22-E5AF09929136}"/>
                </a:ext>
              </a:extLst>
            </p:cNvPr>
            <p:cNvSpPr/>
            <p:nvPr/>
          </p:nvSpPr>
          <p:spPr>
            <a:xfrm>
              <a:off x="5050172" y="5805182"/>
              <a:ext cx="788566" cy="2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277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571804-3D27-4636-AA18-5443872F1BD8}"/>
              </a:ext>
            </a:extLst>
          </p:cNvPr>
          <p:cNvGrpSpPr/>
          <p:nvPr/>
        </p:nvGrpSpPr>
        <p:grpSpPr>
          <a:xfrm>
            <a:off x="1439501" y="47055"/>
            <a:ext cx="9326182" cy="6148327"/>
            <a:chOff x="1433232" y="289710"/>
            <a:chExt cx="8834511" cy="5824191"/>
          </a:xfrm>
        </p:grpSpPr>
        <p:pic>
          <p:nvPicPr>
            <p:cNvPr id="3" name="Picture 2" descr="Diagram, engineering drawing&#10;&#10;Description automatically generated">
              <a:extLst>
                <a:ext uri="{FF2B5EF4-FFF2-40B4-BE49-F238E27FC236}">
                  <a16:creationId xmlns:a16="http://schemas.microsoft.com/office/drawing/2014/main" id="{9CB1C720-0040-4FBC-A976-3E6D1DBC7C0F}"/>
                </a:ext>
              </a:extLst>
            </p:cNvPr>
            <p:cNvPicPr>
              <a:picLocks noChangeAspect="1"/>
            </p:cNvPicPr>
            <p:nvPr/>
          </p:nvPicPr>
          <p:blipFill rotWithShape="1">
            <a:blip r:embed="rId3">
              <a:extLst>
                <a:ext uri="{28A0092B-C50C-407E-A947-70E740481C1C}">
                  <a14:useLocalDpi xmlns:a14="http://schemas.microsoft.com/office/drawing/2010/main" val="0"/>
                </a:ext>
              </a:extLst>
            </a:blip>
            <a:srcRect l="48944" t="4500" r="5343" b="52093"/>
            <a:stretch/>
          </p:blipFill>
          <p:spPr>
            <a:xfrm>
              <a:off x="1433232" y="289710"/>
              <a:ext cx="8834511" cy="5824191"/>
            </a:xfrm>
            <a:prstGeom prst="rect">
              <a:avLst/>
            </a:prstGeom>
          </p:spPr>
        </p:pic>
        <p:sp>
          <p:nvSpPr>
            <p:cNvPr id="2" name="Rectangle 1">
              <a:extLst>
                <a:ext uri="{FF2B5EF4-FFF2-40B4-BE49-F238E27FC236}">
                  <a16:creationId xmlns:a16="http://schemas.microsoft.com/office/drawing/2014/main" id="{C12E5B4E-461E-4D5C-9FA2-EB523CCDF64A}"/>
                </a:ext>
              </a:extLst>
            </p:cNvPr>
            <p:cNvSpPr/>
            <p:nvPr/>
          </p:nvSpPr>
          <p:spPr>
            <a:xfrm>
              <a:off x="3141552" y="5712737"/>
              <a:ext cx="1032096" cy="316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512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59C9176-2CC3-4D16-BABC-5E341651844F}"/>
              </a:ext>
            </a:extLst>
          </p:cNvPr>
          <p:cNvGraphicFramePr>
            <a:graphicFrameLocks noGrp="1"/>
          </p:cNvGraphicFramePr>
          <p:nvPr>
            <p:extLst>
              <p:ext uri="{D42A27DB-BD31-4B8C-83A1-F6EECF244321}">
                <p14:modId xmlns:p14="http://schemas.microsoft.com/office/powerpoint/2010/main" val="2477667726"/>
              </p:ext>
            </p:extLst>
          </p:nvPr>
        </p:nvGraphicFramePr>
        <p:xfrm>
          <a:off x="217134" y="1178228"/>
          <a:ext cx="11757732" cy="365760"/>
        </p:xfrm>
        <a:graphic>
          <a:graphicData uri="http://schemas.openxmlformats.org/drawingml/2006/table">
            <a:tbl>
              <a:tblPr firstRow="1" bandRow="1">
                <a:tableStyleId>{5C22544A-7EE6-4342-B048-85BDC9FD1C3A}</a:tableStyleId>
              </a:tblPr>
              <a:tblGrid>
                <a:gridCol w="5878866">
                  <a:extLst>
                    <a:ext uri="{9D8B030D-6E8A-4147-A177-3AD203B41FA5}">
                      <a16:colId xmlns:a16="http://schemas.microsoft.com/office/drawing/2014/main" val="1701775537"/>
                    </a:ext>
                  </a:extLst>
                </a:gridCol>
                <a:gridCol w="5878866">
                  <a:extLst>
                    <a:ext uri="{9D8B030D-6E8A-4147-A177-3AD203B41FA5}">
                      <a16:colId xmlns:a16="http://schemas.microsoft.com/office/drawing/2014/main" val="3508731941"/>
                    </a:ext>
                  </a:extLst>
                </a:gridCol>
              </a:tblGrid>
              <a:tr h="0">
                <a:tc>
                  <a:txBody>
                    <a:bodyPr/>
                    <a:lstStyle/>
                    <a:p>
                      <a:pPr algn="ctr" fontAlgn="ctr"/>
                      <a:r>
                        <a:rPr lang="en-US" sz="2400" b="1" u="none" strike="noStrike">
                          <a:solidFill>
                            <a:srgbClr val="000000"/>
                          </a:solidFill>
                          <a:effectLst/>
                        </a:rPr>
                        <a:t>Playground Current Design</a:t>
                      </a:r>
                      <a:endParaRPr lang="en-US" sz="2400" b="1" i="0" u="none" strike="noStrike">
                        <a:solidFill>
                          <a:srgbClr val="000000"/>
                        </a:solidFill>
                        <a:effectLst/>
                        <a:latin typeface="Calibri" panose="020F0502020204030204" pitchFamily="34" charset="0"/>
                      </a:endParaRPr>
                    </a:p>
                  </a:txBody>
                  <a:tcPr marL="0" marR="0" marT="0" marB="0" anchor="ctr">
                    <a:solidFill>
                      <a:schemeClr val="accent2">
                        <a:lumMod val="60000"/>
                        <a:lumOff val="40000"/>
                      </a:schemeClr>
                    </a:solidFill>
                  </a:tcPr>
                </a:tc>
                <a:tc>
                  <a:txBody>
                    <a:bodyPr/>
                    <a:lstStyle/>
                    <a:p>
                      <a:pPr algn="ctr" fontAlgn="ctr"/>
                      <a:r>
                        <a:rPr lang="en-US" sz="2400" b="1" i="0" u="none" strike="noStrike" err="1">
                          <a:solidFill>
                            <a:srgbClr val="000000"/>
                          </a:solidFill>
                          <a:effectLst/>
                          <a:latin typeface="Calibri" panose="020F0502020204030204" pitchFamily="34" charset="0"/>
                        </a:rPr>
                        <a:t>Playgarden</a:t>
                      </a:r>
                      <a:r>
                        <a:rPr lang="en-US" sz="2400" b="1" i="0" u="none" strike="noStrike">
                          <a:solidFill>
                            <a:srgbClr val="000000"/>
                          </a:solidFill>
                          <a:effectLst/>
                          <a:latin typeface="Calibri" panose="020F0502020204030204" pitchFamily="34" charset="0"/>
                        </a:rPr>
                        <a:t> + Nature Area</a:t>
                      </a:r>
                    </a:p>
                  </a:txBody>
                  <a:tcPr marL="0" marR="0" marT="0" marB="0" anchor="ctr">
                    <a:solidFill>
                      <a:schemeClr val="accent2">
                        <a:lumMod val="60000"/>
                        <a:lumOff val="40000"/>
                      </a:schemeClr>
                    </a:solidFill>
                  </a:tcPr>
                </a:tc>
                <a:extLst>
                  <a:ext uri="{0D108BD9-81ED-4DB2-BD59-A6C34878D82A}">
                    <a16:rowId xmlns:a16="http://schemas.microsoft.com/office/drawing/2014/main" val="219038826"/>
                  </a:ext>
                </a:extLst>
              </a:tr>
            </a:tbl>
          </a:graphicData>
        </a:graphic>
      </p:graphicFrame>
      <p:graphicFrame>
        <p:nvGraphicFramePr>
          <p:cNvPr id="2" name="Table 13">
            <a:extLst>
              <a:ext uri="{FF2B5EF4-FFF2-40B4-BE49-F238E27FC236}">
                <a16:creationId xmlns:a16="http://schemas.microsoft.com/office/drawing/2014/main" id="{83ABF14E-4D93-4F29-BEF0-83367039FD38}"/>
              </a:ext>
            </a:extLst>
          </p:cNvPr>
          <p:cNvGraphicFramePr>
            <a:graphicFrameLocks noGrp="1"/>
          </p:cNvGraphicFramePr>
          <p:nvPr>
            <p:extLst>
              <p:ext uri="{D42A27DB-BD31-4B8C-83A1-F6EECF244321}">
                <p14:modId xmlns:p14="http://schemas.microsoft.com/office/powerpoint/2010/main" val="1625892427"/>
              </p:ext>
            </p:extLst>
          </p:nvPr>
        </p:nvGraphicFramePr>
        <p:xfrm>
          <a:off x="217134" y="1939966"/>
          <a:ext cx="11288602" cy="4517700"/>
        </p:xfrm>
        <a:graphic>
          <a:graphicData uri="http://schemas.openxmlformats.org/drawingml/2006/table">
            <a:tbl>
              <a:tblPr firstRow="1" bandRow="1">
                <a:tableStyleId>{2D5ABB26-0587-4C30-8999-92F81FD0307C}</a:tableStyleId>
              </a:tblPr>
              <a:tblGrid>
                <a:gridCol w="3686753">
                  <a:extLst>
                    <a:ext uri="{9D8B030D-6E8A-4147-A177-3AD203B41FA5}">
                      <a16:colId xmlns:a16="http://schemas.microsoft.com/office/drawing/2014/main" val="1297690677"/>
                    </a:ext>
                  </a:extLst>
                </a:gridCol>
                <a:gridCol w="2169890">
                  <a:extLst>
                    <a:ext uri="{9D8B030D-6E8A-4147-A177-3AD203B41FA5}">
                      <a16:colId xmlns:a16="http://schemas.microsoft.com/office/drawing/2014/main" val="1309720099"/>
                    </a:ext>
                  </a:extLst>
                </a:gridCol>
                <a:gridCol w="3295797">
                  <a:extLst>
                    <a:ext uri="{9D8B030D-6E8A-4147-A177-3AD203B41FA5}">
                      <a16:colId xmlns:a16="http://schemas.microsoft.com/office/drawing/2014/main" val="2497143015"/>
                    </a:ext>
                  </a:extLst>
                </a:gridCol>
                <a:gridCol w="2136162">
                  <a:extLst>
                    <a:ext uri="{9D8B030D-6E8A-4147-A177-3AD203B41FA5}">
                      <a16:colId xmlns:a16="http://schemas.microsoft.com/office/drawing/2014/main" val="379524697"/>
                    </a:ext>
                  </a:extLst>
                </a:gridCol>
              </a:tblGrid>
              <a:tr h="2627940">
                <a:tc gridSpan="2">
                  <a:txBody>
                    <a:bodyPr/>
                    <a:lstStyle/>
                    <a:p>
                      <a:pPr algn="ctr" fontAlgn="ct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698115545"/>
                  </a:ext>
                </a:extLst>
              </a:tr>
              <a:tr h="110094">
                <a:tc gridSpan="2">
                  <a:txBody>
                    <a:bodyPr/>
                    <a:lstStyle/>
                    <a:p>
                      <a:pPr algn="ctr" fontAlgn="ct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54266773"/>
                  </a:ext>
                </a:extLst>
              </a:tr>
              <a:tr h="193943">
                <a:tc gridSpan="2">
                  <a:txBody>
                    <a:bodyPr/>
                    <a:lstStyle/>
                    <a:p>
                      <a:pPr algn="ctr" fontAlgn="ct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2400" b="1"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244561978"/>
                  </a:ext>
                </a:extLst>
              </a:tr>
              <a:tr h="307717">
                <a:tc>
                  <a:txBody>
                    <a:bodyPr/>
                    <a:lstStyle/>
                    <a:p>
                      <a:pPr algn="r" fontAlgn="b"/>
                      <a:r>
                        <a:rPr lang="en-US" sz="2400" b="0" u="none" strike="noStrike">
                          <a:solidFill>
                            <a:srgbClr val="000000"/>
                          </a:solidFill>
                          <a:effectLst/>
                        </a:rPr>
                        <a:t>Estimated Budget:</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u="none" strike="noStrike">
                          <a:solidFill>
                            <a:srgbClr val="000000"/>
                          </a:solidFill>
                          <a:effectLst/>
                        </a:rPr>
                        <a:t>$1.3 M</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0" u="none" strike="noStrike">
                          <a:solidFill>
                            <a:srgbClr val="000000"/>
                          </a:solidFill>
                          <a:effectLst/>
                        </a:rPr>
                        <a:t>Estimated Budget:</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Calibri" panose="020F0502020204030204" pitchFamily="34" charset="0"/>
                        </a:rPr>
                        <a:t>$5.0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39129"/>
                  </a:ext>
                </a:extLst>
              </a:tr>
              <a:tr h="307717">
                <a:tc>
                  <a:txBody>
                    <a:bodyPr/>
                    <a:lstStyle/>
                    <a:p>
                      <a:pPr algn="r" fontAlgn="b"/>
                      <a:r>
                        <a:rPr lang="en-US" sz="2400" b="0" u="none" strike="noStrike" err="1">
                          <a:solidFill>
                            <a:srgbClr val="C00000"/>
                          </a:solidFill>
                          <a:effectLst/>
                        </a:rPr>
                        <a:t>Add’l</a:t>
                      </a:r>
                      <a:r>
                        <a:rPr lang="en-US" sz="2400" b="0" u="none" strike="noStrike">
                          <a:solidFill>
                            <a:srgbClr val="C00000"/>
                          </a:solidFill>
                          <a:effectLst/>
                        </a:rPr>
                        <a:t> Fundraising:</a:t>
                      </a:r>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u="none" strike="noStrike">
                          <a:solidFill>
                            <a:srgbClr val="C00000"/>
                          </a:solidFill>
                          <a:effectLst/>
                        </a:rPr>
                        <a:t>$0 </a:t>
                      </a:r>
                      <a:r>
                        <a:rPr lang="en-US" sz="2400" b="0" u="none" strike="noStrike">
                          <a:solidFill>
                            <a:schemeClr val="bg1"/>
                          </a:solidFill>
                          <a:effectLst/>
                        </a:rPr>
                        <a:t>-----</a:t>
                      </a:r>
                      <a:endParaRPr lang="en-US" sz="2400" b="0" i="0" u="none" strike="noStrike">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0" u="none" strike="noStrike" err="1">
                          <a:solidFill>
                            <a:srgbClr val="C00000"/>
                          </a:solidFill>
                          <a:effectLst/>
                        </a:rPr>
                        <a:t>Add’l</a:t>
                      </a:r>
                      <a:r>
                        <a:rPr lang="en-US" sz="2400" b="0" u="none" strike="noStrike">
                          <a:solidFill>
                            <a:srgbClr val="C00000"/>
                          </a:solidFill>
                          <a:effectLst/>
                        </a:rPr>
                        <a:t> Fundraising:</a:t>
                      </a:r>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rgbClr val="C00000"/>
                          </a:solidFill>
                          <a:effectLst/>
                          <a:latin typeface="Calibri" panose="020F0502020204030204" pitchFamily="34" charset="0"/>
                        </a:rPr>
                        <a:t>$3.7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853795"/>
                  </a:ext>
                </a:extLst>
              </a:tr>
              <a:tr h="91440">
                <a:tc>
                  <a:txBody>
                    <a:bodyPr/>
                    <a:lstStyle/>
                    <a:p>
                      <a:pPr algn="r" fontAlgn="b"/>
                      <a:endParaRPr lang="en-US" sz="8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0" i="0" u="none" strike="noStrike">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087700"/>
                  </a:ext>
                </a:extLst>
              </a:tr>
              <a:tr h="307717">
                <a:tc>
                  <a:txBody>
                    <a:bodyPr/>
                    <a:lstStyle/>
                    <a:p>
                      <a:pPr algn="r" fontAlgn="b"/>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9407025"/>
                  </a:ext>
                </a:extLst>
              </a:tr>
            </a:tbl>
          </a:graphicData>
        </a:graphic>
      </p:graphicFrame>
      <p:sp>
        <p:nvSpPr>
          <p:cNvPr id="12" name="Title 11">
            <a:extLst>
              <a:ext uri="{FF2B5EF4-FFF2-40B4-BE49-F238E27FC236}">
                <a16:creationId xmlns:a16="http://schemas.microsoft.com/office/drawing/2014/main" id="{7F35F04F-746A-4DB8-B277-72F1C762233E}"/>
              </a:ext>
            </a:extLst>
          </p:cNvPr>
          <p:cNvSpPr>
            <a:spLocks noGrp="1"/>
          </p:cNvSpPr>
          <p:nvPr>
            <p:ph type="title"/>
          </p:nvPr>
        </p:nvSpPr>
        <p:spPr>
          <a:xfrm>
            <a:off x="1066800" y="193183"/>
            <a:ext cx="10058400" cy="927937"/>
          </a:xfrm>
        </p:spPr>
        <p:txBody>
          <a:bodyPr/>
          <a:lstStyle/>
          <a:p>
            <a:r>
              <a:rPr lang="en-US"/>
              <a:t>Estimated Budget &amp; Fundraising Goals</a:t>
            </a:r>
          </a:p>
        </p:txBody>
      </p:sp>
      <p:pic>
        <p:nvPicPr>
          <p:cNvPr id="3" name="Picture 2" descr="A picture containing map&#10;&#10;Description automatically generated">
            <a:extLst>
              <a:ext uri="{FF2B5EF4-FFF2-40B4-BE49-F238E27FC236}">
                <a16:creationId xmlns:a16="http://schemas.microsoft.com/office/drawing/2014/main" id="{0AB96B3C-4237-4F84-95E9-4BB45C6FF0DF}"/>
              </a:ext>
            </a:extLst>
          </p:cNvPr>
          <p:cNvPicPr>
            <a:picLocks noChangeAspect="1"/>
          </p:cNvPicPr>
          <p:nvPr/>
        </p:nvPicPr>
        <p:blipFill rotWithShape="1">
          <a:blip r:embed="rId3">
            <a:extLst>
              <a:ext uri="{28A0092B-C50C-407E-A947-70E740481C1C}">
                <a14:useLocalDpi xmlns:a14="http://schemas.microsoft.com/office/drawing/2010/main" val="0"/>
              </a:ext>
            </a:extLst>
          </a:blip>
          <a:srcRect l="670" t="10416" r="66543" b="49391"/>
          <a:stretch/>
        </p:blipFill>
        <p:spPr>
          <a:xfrm>
            <a:off x="961534" y="1837394"/>
            <a:ext cx="4757390" cy="3266057"/>
          </a:xfrm>
          <a:prstGeom prst="rect">
            <a:avLst/>
          </a:prstGeom>
        </p:spPr>
      </p:pic>
      <p:pic>
        <p:nvPicPr>
          <p:cNvPr id="5" name="Picture 4" descr="Diagram, map&#10;&#10;Description automatically generated">
            <a:extLst>
              <a:ext uri="{FF2B5EF4-FFF2-40B4-BE49-F238E27FC236}">
                <a16:creationId xmlns:a16="http://schemas.microsoft.com/office/drawing/2014/main" id="{51AA8389-A300-4328-9D1D-24F59E3A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582" y="1939966"/>
            <a:ext cx="4588374" cy="3060915"/>
          </a:xfrm>
          <a:prstGeom prst="rect">
            <a:avLst/>
          </a:prstGeom>
        </p:spPr>
      </p:pic>
    </p:spTree>
    <p:extLst>
      <p:ext uri="{BB962C8B-B14F-4D97-AF65-F5344CB8AC3E}">
        <p14:creationId xmlns:p14="http://schemas.microsoft.com/office/powerpoint/2010/main" val="24484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5F63-B135-43F3-AAC4-61556D623B0C}"/>
              </a:ext>
            </a:extLst>
          </p:cNvPr>
          <p:cNvSpPr>
            <a:spLocks noGrp="1"/>
          </p:cNvSpPr>
          <p:nvPr>
            <p:ph type="title" idx="4294967295"/>
          </p:nvPr>
        </p:nvSpPr>
        <p:spPr>
          <a:xfrm>
            <a:off x="507993" y="193319"/>
            <a:ext cx="11444191" cy="809446"/>
          </a:xfrm>
        </p:spPr>
        <p:txBody>
          <a:bodyPr>
            <a:normAutofit/>
          </a:bodyPr>
          <a:lstStyle/>
          <a:p>
            <a:r>
              <a:rPr lang="en-US" sz="5000" u="sng"/>
              <a:t>Snapshot of Additional Amenities &amp; Features</a:t>
            </a:r>
          </a:p>
        </p:txBody>
      </p:sp>
      <p:graphicFrame>
        <p:nvGraphicFramePr>
          <p:cNvPr id="7" name="Table 13">
            <a:extLst>
              <a:ext uri="{FF2B5EF4-FFF2-40B4-BE49-F238E27FC236}">
                <a16:creationId xmlns:a16="http://schemas.microsoft.com/office/drawing/2014/main" id="{EE4EC158-7C01-4398-9DAE-1A8AAEB8735E}"/>
              </a:ext>
            </a:extLst>
          </p:cNvPr>
          <p:cNvGraphicFramePr>
            <a:graphicFrameLocks noGrp="1"/>
          </p:cNvGraphicFramePr>
          <p:nvPr>
            <p:extLst>
              <p:ext uri="{D42A27DB-BD31-4B8C-83A1-F6EECF244321}">
                <p14:modId xmlns:p14="http://schemas.microsoft.com/office/powerpoint/2010/main" val="2959608915"/>
              </p:ext>
            </p:extLst>
          </p:nvPr>
        </p:nvGraphicFramePr>
        <p:xfrm>
          <a:off x="388417" y="2814551"/>
          <a:ext cx="11444191" cy="3291840"/>
        </p:xfrm>
        <a:graphic>
          <a:graphicData uri="http://schemas.openxmlformats.org/drawingml/2006/table">
            <a:tbl>
              <a:tblPr firstRow="1" bandRow="1">
                <a:tableStyleId>{69CF1AB2-1976-4502-BF36-3FF5EA218861}</a:tableStyleId>
              </a:tblPr>
              <a:tblGrid>
                <a:gridCol w="5720075">
                  <a:extLst>
                    <a:ext uri="{9D8B030D-6E8A-4147-A177-3AD203B41FA5}">
                      <a16:colId xmlns:a16="http://schemas.microsoft.com/office/drawing/2014/main" val="1309720099"/>
                    </a:ext>
                  </a:extLst>
                </a:gridCol>
                <a:gridCol w="5724116">
                  <a:extLst>
                    <a:ext uri="{9D8B030D-6E8A-4147-A177-3AD203B41FA5}">
                      <a16:colId xmlns:a16="http://schemas.microsoft.com/office/drawing/2014/main" val="2497143015"/>
                    </a:ext>
                  </a:extLst>
                </a:gridCol>
              </a:tblGrid>
              <a:tr h="307717">
                <a:tc>
                  <a:txBody>
                    <a:bodyPr/>
                    <a:lstStyle/>
                    <a:p>
                      <a:pPr algn="ctr" fontAlgn="b"/>
                      <a:r>
                        <a:rPr lang="en-US" sz="2400" b="0" u="none" strike="noStrike">
                          <a:solidFill>
                            <a:srgbClr val="000000"/>
                          </a:solidFill>
                          <a:effectLst/>
                        </a:rPr>
                        <a:t>Tanbark Surfacing</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b="0" u="none" strike="noStrike">
                          <a:solidFill>
                            <a:srgbClr val="000000"/>
                          </a:solidFill>
                          <a:effectLst/>
                        </a:rPr>
                        <a:t>Resilient Safety Surfacing</a:t>
                      </a:r>
                      <a:endParaRPr lang="en-US" sz="2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9853795"/>
                  </a:ext>
                </a:extLst>
              </a:tr>
              <a:tr h="307717">
                <a:tc>
                  <a:txBody>
                    <a:bodyPr/>
                    <a:lstStyle/>
                    <a:p>
                      <a:pPr marL="0" algn="ctr" defTabSz="914400" rtl="0" eaLnBrk="1" fontAlgn="b" latinLnBrk="0" hangingPunct="1"/>
                      <a:r>
                        <a:rPr lang="en-US" sz="2400" b="0" u="none" strike="noStrike" kern="1200">
                          <a:solidFill>
                            <a:schemeClr val="tx1"/>
                          </a:solidFill>
                          <a:effectLst/>
                        </a:rPr>
                        <a:t>Chain Link Fencing</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u="none" strike="noStrike" kern="1200">
                          <a:solidFill>
                            <a:schemeClr val="tx1"/>
                          </a:solidFill>
                          <a:effectLst/>
                        </a:rPr>
                        <a:t>Tubular Steel Fencing</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4214654503"/>
                  </a:ext>
                </a:extLst>
              </a:tr>
              <a:tr h="307717">
                <a:tc>
                  <a:txBody>
                    <a:bodyPr/>
                    <a:lstStyle/>
                    <a:p>
                      <a:pPr marL="0" algn="ctr" defTabSz="914400" rtl="0" eaLnBrk="1" fontAlgn="b" latinLnBrk="0" hangingPunct="1"/>
                      <a:r>
                        <a:rPr lang="en-US" sz="2400" b="0" u="none" strike="noStrike" kern="1200">
                          <a:solidFill>
                            <a:schemeClr val="tx1"/>
                          </a:solidFill>
                          <a:effectLst/>
                        </a:rPr>
                        <a:t>Small Spinner</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u="none" strike="noStrike" kern="1200">
                          <a:solidFill>
                            <a:schemeClr val="tx1"/>
                          </a:solidFill>
                          <a:effectLst/>
                        </a:rPr>
                        <a:t>Medium Spinner</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535646697"/>
                  </a:ext>
                </a:extLst>
              </a:tr>
              <a:tr h="307717">
                <a:tc>
                  <a:txBody>
                    <a:bodyPr/>
                    <a:lstStyle/>
                    <a:p>
                      <a:pPr marL="0" algn="ctr" defTabSz="914400" rtl="0" eaLnBrk="1" fontAlgn="b" latinLnBrk="0" hangingPunct="1"/>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u="none" strike="noStrike" kern="1200">
                          <a:solidFill>
                            <a:schemeClr val="tx1"/>
                          </a:solidFill>
                          <a:effectLst/>
                        </a:rPr>
                        <a:t>Zip Line</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4000665730"/>
                  </a:ext>
                </a:extLst>
              </a:tr>
              <a:tr h="307717">
                <a:tc>
                  <a:txBody>
                    <a:bodyPr/>
                    <a:lstStyle/>
                    <a:p>
                      <a:pPr marL="0" algn="ctr" defTabSz="914400" rtl="0" eaLnBrk="1" fontAlgn="b" latinLnBrk="0" hangingPunct="1"/>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u="none" strike="noStrike" kern="1200">
                          <a:solidFill>
                            <a:schemeClr val="tx1"/>
                          </a:solidFill>
                          <a:effectLst/>
                        </a:rPr>
                        <a:t>Nature Play Area</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59328054"/>
                  </a:ext>
                </a:extLst>
              </a:tr>
              <a:tr h="307717">
                <a:tc>
                  <a:txBody>
                    <a:bodyPr/>
                    <a:lstStyle/>
                    <a:p>
                      <a:pPr marL="0" algn="ctr" defTabSz="914400" rtl="0" eaLnBrk="1" fontAlgn="b" latinLnBrk="0" hangingPunct="1"/>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i="0" u="none" strike="noStrike" kern="1200">
                          <a:solidFill>
                            <a:schemeClr val="tx1"/>
                          </a:solidFill>
                          <a:effectLst/>
                          <a:latin typeface="Calibri" panose="020F0502020204030204" pitchFamily="34" charset="0"/>
                          <a:ea typeface="+mn-ea"/>
                          <a:cs typeface="+mn-cs"/>
                        </a:rPr>
                        <a:t>Hillside Slide Zone</a:t>
                      </a:r>
                    </a:p>
                  </a:txBody>
                  <a:tcPr marL="0" marR="0" marT="0" marB="0" anchor="b"/>
                </a:tc>
                <a:extLst>
                  <a:ext uri="{0D108BD9-81ED-4DB2-BD59-A6C34878D82A}">
                    <a16:rowId xmlns:a16="http://schemas.microsoft.com/office/drawing/2014/main" val="1113917353"/>
                  </a:ext>
                </a:extLst>
              </a:tr>
              <a:tr h="307717">
                <a:tc>
                  <a:txBody>
                    <a:bodyPr/>
                    <a:lstStyle/>
                    <a:p>
                      <a:pPr marL="0" algn="ctr" defTabSz="914400" rtl="0" eaLnBrk="1" fontAlgn="b" latinLnBrk="0" hangingPunct="1"/>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u="none" strike="noStrike" kern="1200">
                          <a:solidFill>
                            <a:schemeClr val="tx1"/>
                          </a:solidFill>
                          <a:effectLst/>
                        </a:rPr>
                        <a:t>Additional Musical Play Elements</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542948386"/>
                  </a:ext>
                </a:extLst>
              </a:tr>
              <a:tr h="307717">
                <a:tc>
                  <a:txBody>
                    <a:bodyPr/>
                    <a:lstStyle/>
                    <a:p>
                      <a:pPr marL="0" algn="ctr" defTabSz="914400" rtl="0" eaLnBrk="1" fontAlgn="b" latinLnBrk="0" hangingPunct="1"/>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u="none" strike="noStrike" kern="1200">
                          <a:solidFill>
                            <a:schemeClr val="tx1"/>
                          </a:solidFill>
                          <a:effectLst/>
                        </a:rPr>
                        <a:t>Shade Structures/Shade Sails</a:t>
                      </a:r>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val="2326360822"/>
                  </a:ext>
                </a:extLst>
              </a:tr>
              <a:tr h="307717">
                <a:tc>
                  <a:txBody>
                    <a:bodyPr/>
                    <a:lstStyle/>
                    <a:p>
                      <a:pPr marL="0" algn="ctr" defTabSz="914400" rtl="0" eaLnBrk="1" fontAlgn="b" latinLnBrk="0" hangingPunct="1"/>
                      <a:endParaRPr lang="en-US" sz="2400" b="0" i="0" u="none" strike="noStrike" kern="1200">
                        <a:solidFill>
                          <a:schemeClr val="tx1"/>
                        </a:solidFill>
                        <a:effectLst/>
                        <a:latin typeface="Calibri" panose="020F0502020204030204" pitchFamily="34" charset="0"/>
                        <a:ea typeface="+mn-ea"/>
                        <a:cs typeface="+mn-cs"/>
                      </a:endParaRPr>
                    </a:p>
                  </a:txBody>
                  <a:tcPr marL="0" marR="0" marT="0" marB="0" anchor="b"/>
                </a:tc>
                <a:tc>
                  <a:txBody>
                    <a:bodyPr/>
                    <a:lstStyle/>
                    <a:p>
                      <a:pPr marL="0" algn="ctr" defTabSz="914400" rtl="0" eaLnBrk="1" fontAlgn="b" latinLnBrk="0" hangingPunct="1"/>
                      <a:r>
                        <a:rPr lang="en-US" sz="2400" b="0" i="0" u="none" strike="noStrike" kern="1200">
                          <a:solidFill>
                            <a:schemeClr val="tx1"/>
                          </a:solidFill>
                          <a:effectLst/>
                          <a:latin typeface="Calibri" panose="020F0502020204030204" pitchFamily="34" charset="0"/>
                          <a:ea typeface="+mn-ea"/>
                          <a:cs typeface="+mn-cs"/>
                        </a:rPr>
                        <a:t>New Restroom Building</a:t>
                      </a:r>
                    </a:p>
                  </a:txBody>
                  <a:tcPr marL="0" marR="0" marT="0" marB="0" anchor="b"/>
                </a:tc>
                <a:extLst>
                  <a:ext uri="{0D108BD9-81ED-4DB2-BD59-A6C34878D82A}">
                    <a16:rowId xmlns:a16="http://schemas.microsoft.com/office/drawing/2014/main" val="1275110528"/>
                  </a:ext>
                </a:extLst>
              </a:tr>
            </a:tbl>
          </a:graphicData>
        </a:graphic>
      </p:graphicFrame>
      <p:graphicFrame>
        <p:nvGraphicFramePr>
          <p:cNvPr id="10" name="Table 13">
            <a:extLst>
              <a:ext uri="{FF2B5EF4-FFF2-40B4-BE49-F238E27FC236}">
                <a16:creationId xmlns:a16="http://schemas.microsoft.com/office/drawing/2014/main" id="{F3CDB4F8-A20F-46D9-9C0E-BAFB956069C9}"/>
              </a:ext>
            </a:extLst>
          </p:cNvPr>
          <p:cNvGraphicFramePr>
            <a:graphicFrameLocks noGrp="1"/>
          </p:cNvGraphicFramePr>
          <p:nvPr>
            <p:extLst>
              <p:ext uri="{D42A27DB-BD31-4B8C-83A1-F6EECF244321}">
                <p14:modId xmlns:p14="http://schemas.microsoft.com/office/powerpoint/2010/main" val="1649242021"/>
              </p:ext>
            </p:extLst>
          </p:nvPr>
        </p:nvGraphicFramePr>
        <p:xfrm>
          <a:off x="302405" y="1131418"/>
          <a:ext cx="11530203" cy="1828800"/>
        </p:xfrm>
        <a:graphic>
          <a:graphicData uri="http://schemas.openxmlformats.org/drawingml/2006/table">
            <a:tbl>
              <a:tblPr firstRow="1" bandRow="1">
                <a:tableStyleId>{2D5ABB26-0587-4C30-8999-92F81FD0307C}</a:tableStyleId>
              </a:tblPr>
              <a:tblGrid>
                <a:gridCol w="3615409">
                  <a:extLst>
                    <a:ext uri="{9D8B030D-6E8A-4147-A177-3AD203B41FA5}">
                      <a16:colId xmlns:a16="http://schemas.microsoft.com/office/drawing/2014/main" val="1297690677"/>
                    </a:ext>
                  </a:extLst>
                </a:gridCol>
                <a:gridCol w="2127899">
                  <a:extLst>
                    <a:ext uri="{9D8B030D-6E8A-4147-A177-3AD203B41FA5}">
                      <a16:colId xmlns:a16="http://schemas.microsoft.com/office/drawing/2014/main" val="1309720099"/>
                    </a:ext>
                  </a:extLst>
                </a:gridCol>
                <a:gridCol w="3210713">
                  <a:extLst>
                    <a:ext uri="{9D8B030D-6E8A-4147-A177-3AD203B41FA5}">
                      <a16:colId xmlns:a16="http://schemas.microsoft.com/office/drawing/2014/main" val="2497143015"/>
                    </a:ext>
                  </a:extLst>
                </a:gridCol>
                <a:gridCol w="2576182">
                  <a:extLst>
                    <a:ext uri="{9D8B030D-6E8A-4147-A177-3AD203B41FA5}">
                      <a16:colId xmlns:a16="http://schemas.microsoft.com/office/drawing/2014/main" val="379524697"/>
                    </a:ext>
                  </a:extLst>
                </a:gridCol>
              </a:tblGrid>
              <a:tr h="307717">
                <a:tc gridSpan="2">
                  <a:txBody>
                    <a:bodyPr/>
                    <a:lstStyle/>
                    <a:p>
                      <a:pPr algn="ctr" fontAlgn="ctr"/>
                      <a:r>
                        <a:rPr lang="en-US" sz="2200" b="1" u="none" strike="noStrike">
                          <a:solidFill>
                            <a:srgbClr val="000000"/>
                          </a:solidFill>
                          <a:effectLst/>
                        </a:rPr>
                        <a:t>Playground Current Design</a:t>
                      </a:r>
                      <a:endParaRPr lang="en-US" sz="2200" b="1"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2400" b="1"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2200" b="1" i="0" u="none" strike="noStrike" err="1">
                          <a:solidFill>
                            <a:srgbClr val="000000"/>
                          </a:solidFill>
                          <a:effectLst/>
                          <a:latin typeface="Calibri" panose="020F0502020204030204" pitchFamily="34" charset="0"/>
                        </a:rPr>
                        <a:t>Playgarden</a:t>
                      </a:r>
                      <a:r>
                        <a:rPr lang="en-US" sz="2200" b="1" i="0" u="none" strike="noStrike">
                          <a:solidFill>
                            <a:srgbClr val="000000"/>
                          </a:solidFill>
                          <a:effectLst/>
                          <a:latin typeface="Calibri" panose="020F0502020204030204" pitchFamily="34" charset="0"/>
                        </a:rPr>
                        <a:t> + Nature Area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244561978"/>
                  </a:ext>
                </a:extLst>
              </a:tr>
              <a:tr h="307717">
                <a:tc>
                  <a:txBody>
                    <a:bodyPr/>
                    <a:lstStyle/>
                    <a:p>
                      <a:pPr algn="r" fontAlgn="b"/>
                      <a:r>
                        <a:rPr lang="en-US" sz="2400" b="0" u="none" strike="noStrike">
                          <a:solidFill>
                            <a:srgbClr val="000000"/>
                          </a:solidFill>
                          <a:effectLst/>
                        </a:rPr>
                        <a:t>Estimated Budget:</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u="none" strike="noStrike">
                          <a:solidFill>
                            <a:srgbClr val="000000"/>
                          </a:solidFill>
                          <a:effectLst/>
                        </a:rPr>
                        <a:t>$1.3 M</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0" u="none" strike="noStrike">
                          <a:solidFill>
                            <a:srgbClr val="000000"/>
                          </a:solidFill>
                          <a:effectLst/>
                        </a:rPr>
                        <a:t>Estimated Budget:</a:t>
                      </a:r>
                      <a:endParaRPr lang="en-US" sz="24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Calibri" panose="020F0502020204030204" pitchFamily="34" charset="0"/>
                        </a:rPr>
                        <a:t>$5.0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39129"/>
                  </a:ext>
                </a:extLst>
              </a:tr>
              <a:tr h="307717">
                <a:tc>
                  <a:txBody>
                    <a:bodyPr/>
                    <a:lstStyle/>
                    <a:p>
                      <a:pPr algn="r" fontAlgn="b"/>
                      <a:r>
                        <a:rPr lang="en-US" sz="2400" b="0" u="none" strike="noStrike" err="1">
                          <a:solidFill>
                            <a:srgbClr val="C00000"/>
                          </a:solidFill>
                          <a:effectLst/>
                        </a:rPr>
                        <a:t>Add’l</a:t>
                      </a:r>
                      <a:r>
                        <a:rPr lang="en-US" sz="2400" b="0" u="none" strike="noStrike">
                          <a:solidFill>
                            <a:srgbClr val="C00000"/>
                          </a:solidFill>
                          <a:effectLst/>
                        </a:rPr>
                        <a:t> Fundraising:</a:t>
                      </a:r>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u="none" strike="noStrike">
                          <a:solidFill>
                            <a:srgbClr val="C00000"/>
                          </a:solidFill>
                          <a:effectLst/>
                        </a:rPr>
                        <a:t>$0 </a:t>
                      </a:r>
                      <a:r>
                        <a:rPr lang="en-US" sz="2400" b="0" u="none" strike="noStrike">
                          <a:solidFill>
                            <a:schemeClr val="bg1"/>
                          </a:solidFill>
                          <a:effectLst/>
                        </a:rPr>
                        <a:t>-----</a:t>
                      </a:r>
                      <a:endParaRPr lang="en-US" sz="2400" b="0" i="0" u="none" strike="noStrike">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0" u="none" strike="noStrike" err="1">
                          <a:solidFill>
                            <a:srgbClr val="C00000"/>
                          </a:solidFill>
                          <a:effectLst/>
                        </a:rPr>
                        <a:t>Add’l</a:t>
                      </a:r>
                      <a:r>
                        <a:rPr lang="en-US" sz="2400" b="0" u="none" strike="noStrike">
                          <a:solidFill>
                            <a:srgbClr val="C00000"/>
                          </a:solidFill>
                          <a:effectLst/>
                        </a:rPr>
                        <a:t> Fundraising:</a:t>
                      </a:r>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rgbClr val="C00000"/>
                          </a:solidFill>
                          <a:effectLst/>
                          <a:latin typeface="Calibri" panose="020F0502020204030204" pitchFamily="34" charset="0"/>
                        </a:rPr>
                        <a:t>$3.7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853795"/>
                  </a:ext>
                </a:extLst>
              </a:tr>
              <a:tr h="91440">
                <a:tc>
                  <a:txBody>
                    <a:bodyPr/>
                    <a:lstStyle/>
                    <a:p>
                      <a:pPr algn="r" fontAlgn="b"/>
                      <a:endParaRPr lang="en-US" sz="8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0" i="0" u="none" strike="noStrike">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8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087700"/>
                  </a:ext>
                </a:extLst>
              </a:tr>
              <a:tr h="307717">
                <a:tc>
                  <a:txBody>
                    <a:bodyPr/>
                    <a:lstStyle/>
                    <a:p>
                      <a:pPr algn="r" fontAlgn="b"/>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b="1" i="0" u="none" strike="noStrike">
                          <a:solidFill>
                            <a:schemeClr val="accent2">
                              <a:lumMod val="75000"/>
                            </a:schemeClr>
                          </a:solidFill>
                          <a:effectLst/>
                          <a:highlight>
                            <a:srgbClr val="FFFF66"/>
                          </a:highlight>
                          <a:latin typeface="Calibri" panose="020F0502020204030204" pitchFamily="34" charset="0"/>
                        </a:rPr>
                        <a:t>Amenities Dependent on Amount of Additional Contributions </a:t>
                      </a:r>
                    </a:p>
                    <a:p>
                      <a:pPr algn="ctr" fontAlgn="b"/>
                      <a:endParaRPr lang="en-US" sz="2400" b="0" i="0" u="none" strike="noStrike">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400" b="0" i="0" u="none" strike="noStrike">
                        <a:solidFill>
                          <a:srgbClr val="C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9407025"/>
                  </a:ext>
                </a:extLst>
              </a:tr>
            </a:tbl>
          </a:graphicData>
        </a:graphic>
      </p:graphicFrame>
      <p:sp>
        <p:nvSpPr>
          <p:cNvPr id="11" name="Arrow: Down 10">
            <a:extLst>
              <a:ext uri="{FF2B5EF4-FFF2-40B4-BE49-F238E27FC236}">
                <a16:creationId xmlns:a16="http://schemas.microsoft.com/office/drawing/2014/main" id="{3F99D9BD-BF5A-4B0C-BE5B-03C44D9F7AC2}"/>
              </a:ext>
            </a:extLst>
          </p:cNvPr>
          <p:cNvSpPr/>
          <p:nvPr/>
        </p:nvSpPr>
        <p:spPr>
          <a:xfrm>
            <a:off x="5417617" y="2814552"/>
            <a:ext cx="1385790" cy="3291839"/>
          </a:xfrm>
          <a:prstGeom prst="downArrow">
            <a:avLst>
              <a:gd name="adj1" fmla="val 50000"/>
              <a:gd name="adj2" fmla="val 78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84993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ACC59AAFF7FB4D8A76B97E008CA552" ma:contentTypeVersion="18" ma:contentTypeDescription="Create a new document." ma:contentTypeScope="" ma:versionID="ebddb945e46290cf5d324da1b82662fb">
  <xsd:schema xmlns:xsd="http://www.w3.org/2001/XMLSchema" xmlns:xs="http://www.w3.org/2001/XMLSchema" xmlns:p="http://schemas.microsoft.com/office/2006/metadata/properties" xmlns:ns2="af72dc8e-2f5c-457d-92b9-1413b35b3116" xmlns:ns3="a63370c8-7efd-4639-b4d8-066f96e6731d" targetNamespace="http://schemas.microsoft.com/office/2006/metadata/properties" ma:root="true" ma:fieldsID="6e845c248f53d34e8aeb0025180ac922" ns2:_="" ns3:_="">
    <xsd:import namespace="af72dc8e-2f5c-457d-92b9-1413b35b3116"/>
    <xsd:import namespace="a63370c8-7efd-4639-b4d8-066f96e6731d"/>
    <xsd:element name="properties">
      <xsd:complexType>
        <xsd:sequence>
          <xsd:element name="documentManagement">
            <xsd:complexType>
              <xsd:all>
                <xsd:element ref="ns2:Work_x0020_Area" minOccurs="0"/>
                <xsd:element ref="ns2:Topic" minOccurs="0"/>
                <xsd:element ref="ns2:Category" minOccurs="0"/>
                <xsd:element ref="ns2:Sub_x002d_Category" minOccurs="0"/>
                <xsd:element ref="ns2:Section"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2dc8e-2f5c-457d-92b9-1413b35b3116" elementFormDefault="qualified">
    <xsd:import namespace="http://schemas.microsoft.com/office/2006/documentManagement/types"/>
    <xsd:import namespace="http://schemas.microsoft.com/office/infopath/2007/PartnerControls"/>
    <xsd:element name="Work_x0020_Area" ma:index="5" nillable="true" ma:displayName="Work Area" ma:default="Associations and Organizations" ma:format="Dropdown" ma:internalName="Work_x0020_Area">
      <xsd:simpleType>
        <xsd:restriction base="dms:Choice">
          <xsd:enumeration value="Associations and Organizations"/>
          <xsd:enumeration value="Ceremonials"/>
          <xsd:enumeration value="Constituent Issues"/>
          <xsd:enumeration value="Neighorbood Watch Notes"/>
          <xsd:enumeration value="Newsletter Sign-up Sheets"/>
          <xsd:enumeration value="Room Reservations"/>
          <xsd:enumeration value="Sign-In Sheets"/>
        </xsd:restriction>
      </xsd:simpleType>
    </xsd:element>
    <xsd:element name="Topic" ma:index="6" nillable="true" ma:displayName="Topic" ma:default="​" ma:format="Dropdown" ma:internalName="Topic">
      <xsd:simpleType>
        <xsd:restriction base="dms:Choice">
          <xsd:enumeration value="​"/>
          <xsd:enumeration value="2015-04-28 Chuck Davidson issue - paperwork error resulting in underpayment of wages penalty fr Mark Lazzarini"/>
          <xsd:enumeration value="6101 Cahalan Ave - Boinus"/>
          <xsd:enumeration value="6882 Serenity Way - Jim Johnson"/>
          <xsd:enumeration value="7312 Glenview Drive - illegal grading"/>
          <xsd:enumeration value="ABAG"/>
          <xsd:enumeration value="Almaden Hills"/>
          <xsd:enumeration value="Almaden Oaks HOA"/>
          <xsd:enumeration value="Almaden Valley Community Association - AVCA"/>
          <xsd:enumeration value="Art Box"/>
          <xsd:enumeration value="AVERT - Almaden Valley Emergency Response Team"/>
          <xsd:enumeration value="AWNA"/>
          <xsd:enumeration value="BSA - Boy Scouts of America"/>
          <xsd:enumeration value="CFR-SJ - Citizens for Fiscal Responsibility"/>
          <xsd:enumeration value="CoderDojo"/>
          <xsd:enumeration value="Collection Bin at Los Almitos parking area - Camden and Mt Forest Dr"/>
          <xsd:enumeration value="Country Club Crime Watch"/>
          <xsd:enumeration value="Crime"/>
          <xsd:enumeration value="D9 Issues"/>
          <xsd:enumeration value="Demographics"/>
          <xsd:enumeration value="Doug Field Property Lien"/>
          <xsd:enumeration value="Drones"/>
          <xsd:enumeration value="Emergency Preparedness"/>
          <xsd:enumeration value="Fishing at Los Capillanos Percolation Ponds"/>
          <xsd:enumeration value="George Colacicco - Almaden Park Bathrooms"/>
          <xsd:enumeration value="Graystone of Almaden"/>
          <xsd:enumeration value="Hoffman Via Monte NA"/>
          <xsd:enumeration value="Leadership Coalition"/>
          <xsd:enumeration value="Montevideo Improvement Association"/>
          <xsd:enumeration value="Mountain Lion near Williams Elementary"/>
          <xsd:enumeration value="Nextdoor"/>
          <xsd:enumeration value="NGOs"/>
          <xsd:enumeration value="Our City Forest"/>
          <xsd:enumeration value="Places of Worship"/>
          <xsd:enumeration value="Santa Clara County Realtors Association"/>
          <xsd:enumeration value="Santa Teresa Foothills NA"/>
          <xsd:enumeration value="Seniors"/>
          <xsd:enumeration value="Shadowbrook HOA"/>
          <xsd:enumeration value="SJB Child Development Centers"/>
          <xsd:enumeration value="Squirrels"/>
          <xsd:enumeration value="Sunrise Blossom Valley NA"/>
          <xsd:enumeration value="SV Chinese Technology &amp; Business Assoc"/>
          <xsd:enumeration value="Tim Ramos"/>
          <xsd:enumeration value="Tree damage on Harry Rd. 2014-06-11"/>
          <xsd:enumeration value="VEP"/>
          <xsd:enumeration value="Via Valiente Shopping Center"/>
          <xsd:enumeration value="Water Conservation"/>
          <xsd:enumeration value="Water Restrictions"/>
          <xsd:enumeration value="Westgate Underground"/>
          <xsd:enumeration value="Wild Pigs"/>
        </xsd:restriction>
      </xsd:simpleType>
    </xsd:element>
    <xsd:element name="Category" ma:index="7" nillable="true" ma:displayName="Category" ma:internalName="Category" ma:readOnly="false">
      <xsd:simpleType>
        <xsd:restriction base="dms:Text">
          <xsd:maxLength value="255"/>
        </xsd:restriction>
      </xsd:simpleType>
    </xsd:element>
    <xsd:element name="Sub_x002d_Category" ma:index="8" nillable="true" ma:displayName="Sub-Category" ma:internalName="Sub_x002d_Category" ma:readOnly="false">
      <xsd:simpleType>
        <xsd:restriction base="dms:Text">
          <xsd:maxLength value="255"/>
        </xsd:restriction>
      </xsd:simpleType>
    </xsd:element>
    <xsd:element name="Section" ma:index="9" nillable="true" ma:displayName="Section" ma:default="​" ma:format="Dropdown" ma:internalName="Section">
      <xsd:simpleType>
        <xsd:restriction base="dms:Choice">
          <xsd:enumeration value="​"/>
          <xsd:enumeration value="Section 00"/>
          <xsd:enumeration value="Section 01 D1LG General Info"/>
          <xsd:enumeration value="Section 02 Council D1 Information"/>
          <xsd:enumeration value="Section 03 Neighborhood Association Pages"/>
          <xsd:enumeration value="Section 04 Meeting Agenda &amp;  Minutes"/>
          <xsd:enumeration value="Section 05 Additional Resources"/>
          <xsd:enumeration value="Section 07 D1LG Work Plan"/>
          <xsd:enumeration value="Section 08 D1 Work Plan Detail - Outreach and Communication"/>
          <xsd:enumeration value="Section 09 Work Plan Detail - Training and Succession Planning"/>
          <xsd:enumeration value="Section 10 Work Plan Detail - Policy and Identity"/>
          <xsd:enumeration value="Section 11 Work Plan Detail - Autonomy and Advancement"/>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3370c8-7efd-4639-b4d8-066f96e6731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af72dc8e-2f5c-457d-92b9-1413b35b3116">​</Category>
    <Sub_x002d_Category xmlns="af72dc8e-2f5c-457d-92b9-1413b35b3116">​</Sub_x002d_Category>
    <Work_x0020_Area xmlns="af72dc8e-2f5c-457d-92b9-1413b35b3116">Associations and Organizations</Work_x0020_Area>
    <Section xmlns="af72dc8e-2f5c-457d-92b9-1413b35b3116">​</Section>
    <Topic xmlns="af72dc8e-2f5c-457d-92b9-1413b35b3116">​</Topic>
    <SharedWithUsers xmlns="a63370c8-7efd-4639-b4d8-066f96e6731d">
      <UserInfo>
        <DisplayName>Barcelos, Elizabeth</DisplayName>
        <AccountId>1133</AccountId>
        <AccountType/>
      </UserInfo>
      <UserInfo>
        <DisplayName>Mahan, Matt</DisplayName>
        <AccountId>1053</AccountId>
        <AccountType/>
      </UserInfo>
      <UserInfo>
        <DisplayName>Quevedo, Matthew</DisplayName>
        <AccountId>1132</AccountId>
        <AccountType/>
      </UserInfo>
    </SharedWithUsers>
  </documentManagement>
</p:properties>
</file>

<file path=customXml/itemProps1.xml><?xml version="1.0" encoding="utf-8"?>
<ds:datastoreItem xmlns:ds="http://schemas.openxmlformats.org/officeDocument/2006/customXml" ds:itemID="{C23DBF25-E12B-49DC-B424-A43C2933B1FF}">
  <ds:schemaRefs>
    <ds:schemaRef ds:uri="http://schemas.microsoft.com/sharepoint/v3/contenttype/forms"/>
  </ds:schemaRefs>
</ds:datastoreItem>
</file>

<file path=customXml/itemProps2.xml><?xml version="1.0" encoding="utf-8"?>
<ds:datastoreItem xmlns:ds="http://schemas.openxmlformats.org/officeDocument/2006/customXml" ds:itemID="{91F6863B-A5E9-4C7F-81F8-D43CD7DB9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2dc8e-2f5c-457d-92b9-1413b35b3116"/>
    <ds:schemaRef ds:uri="a63370c8-7efd-4639-b4d8-066f96e67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EED60-06FF-467B-8367-52CFBFF90B8F}">
  <ds:schemaRefs>
    <ds:schemaRef ds:uri="http://schemas.microsoft.com/office/infopath/2007/PartnerControls"/>
    <ds:schemaRef ds:uri="http://schemas.openxmlformats.org/package/2006/metadata/core-properties"/>
    <ds:schemaRef ds:uri="http://purl.org/dc/dcmitype/"/>
    <ds:schemaRef ds:uri="a63370c8-7efd-4639-b4d8-066f96e6731d"/>
    <ds:schemaRef ds:uri="http://purl.org/dc/elements/1.1/"/>
    <ds:schemaRef ds:uri="http://schemas.microsoft.com/office/2006/documentManagement/types"/>
    <ds:schemaRef ds:uri="http://www.w3.org/XML/1998/namespace"/>
    <ds:schemaRef ds:uri="af72dc8e-2f5c-457d-92b9-1413b35b311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TotalTime>
  <Words>1044</Words>
  <Application>Microsoft Office PowerPoint</Application>
  <PresentationFormat>Widescreen</PresentationFormat>
  <Paragraphs>139</Paragraphs>
  <Slides>13</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Arial Rounded MT Bold</vt:lpstr>
      <vt:lpstr>Calibri</vt:lpstr>
      <vt:lpstr>Calibri Light</vt:lpstr>
      <vt:lpstr>Courier New</vt:lpstr>
      <vt:lpstr>Franklin Gothic Book</vt:lpstr>
      <vt:lpstr>Franklin Gothic Medium</vt:lpstr>
      <vt:lpstr>Monotype Corsiva</vt:lpstr>
      <vt:lpstr>Symbol</vt:lpstr>
      <vt:lpstr>Tahoma</vt:lpstr>
      <vt:lpstr>Wingdings</vt:lpstr>
      <vt:lpstr>Retrospect</vt:lpstr>
      <vt:lpstr>The Playgarden at Almaden Lake</vt:lpstr>
      <vt:lpstr>PowerPoint Presentation</vt:lpstr>
      <vt:lpstr>All-Inclusive  Playground Grant</vt:lpstr>
      <vt:lpstr>PowerPoint Presentation</vt:lpstr>
      <vt:lpstr>PowerPoint Presentation</vt:lpstr>
      <vt:lpstr>PowerPoint Presentation</vt:lpstr>
      <vt:lpstr>PowerPoint Presentation</vt:lpstr>
      <vt:lpstr>Estimated Budget &amp; Fundraising Goals</vt:lpstr>
      <vt:lpstr>Snapshot of Additional Amenities &amp; Features</vt:lpstr>
      <vt:lpstr>Your Gift to the Playgarden Once-in-a-Generation Investment in the Park </vt:lpstr>
      <vt:lpstr>How will YOU commit to the Playgarden?</vt:lpstr>
      <vt:lpstr>Contact Information Visit www.PlaygardenALP.org for more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Elhaddad, Ammal</dc:creator>
  <cp:lastModifiedBy>Dexter, Michele</cp:lastModifiedBy>
  <cp:revision>21</cp:revision>
  <cp:lastPrinted>2021-05-14T22:46:57Z</cp:lastPrinted>
  <dcterms:created xsi:type="dcterms:W3CDTF">2020-11-06T04:12:32Z</dcterms:created>
  <dcterms:modified xsi:type="dcterms:W3CDTF">2021-10-20T03:33:45Z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0x0101004EACC59AAFF7FB4D8A76B97E008CA552</vt:lpwstr>
  </property>
  <property fmtid="{D5CDD505-2E9C-101B-9397-08002B2CF9AE}" pid="3" name="Work Item">
    <vt:lpwstr>​</vt:lpwstr>
  </property>
  <property fmtid="{D5CDD505-2E9C-101B-9397-08002B2CF9AE}" pid="4" name="Year">
    <vt:lpwstr>​</vt:lpwstr>
  </property>
  <property fmtid="{D5CDD505-2E9C-101B-9397-08002B2CF9AE}" pid="5" name="Month">
    <vt:lpwstr>​</vt:lpwstr>
  </property>
  <property fmtid="{D5CDD505-2E9C-101B-9397-08002B2CF9AE}" pid="6" name="Year / Date">
    <vt:lpwstr>2013</vt:lpwstr>
  </property>
</Properties>
</file>